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02" r:id="rId3"/>
    <p:sldId id="365" r:id="rId4"/>
    <p:sldId id="366" r:id="rId5"/>
    <p:sldId id="263" r:id="rId6"/>
    <p:sldId id="356" r:id="rId7"/>
    <p:sldId id="380" r:id="rId8"/>
    <p:sldId id="264" r:id="rId9"/>
    <p:sldId id="355" r:id="rId10"/>
    <p:sldId id="364" r:id="rId11"/>
    <p:sldId id="354" r:id="rId12"/>
    <p:sldId id="372" r:id="rId13"/>
    <p:sldId id="359" r:id="rId14"/>
    <p:sldId id="360" r:id="rId15"/>
    <p:sldId id="362" r:id="rId16"/>
    <p:sldId id="363" r:id="rId17"/>
    <p:sldId id="273" r:id="rId18"/>
    <p:sldId id="307" r:id="rId19"/>
    <p:sldId id="379" r:id="rId20"/>
    <p:sldId id="275" r:id="rId21"/>
    <p:sldId id="367" r:id="rId22"/>
    <p:sldId id="368" r:id="rId23"/>
    <p:sldId id="369" r:id="rId24"/>
    <p:sldId id="373" r:id="rId25"/>
    <p:sldId id="378" r:id="rId26"/>
    <p:sldId id="374" r:id="rId27"/>
    <p:sldId id="377" r:id="rId28"/>
    <p:sldId id="375" r:id="rId29"/>
    <p:sldId id="265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/>
    <p:restoredTop sz="91479"/>
  </p:normalViewPr>
  <p:slideViewPr>
    <p:cSldViewPr snapToGrid="0" snapToObjects="1">
      <p:cViewPr varScale="1">
        <p:scale>
          <a:sx n="82" d="100"/>
          <a:sy n="82" d="100"/>
        </p:scale>
        <p:origin x="1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8DEB1-7AFB-C94E-A598-27C72ADC7C5D}" type="datetimeFigureOut">
              <a:rPr kumimoji="1" lang="zh-CN" altLang="en-US" smtClean="0"/>
              <a:t>17/4/13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8A80C6-FD9F-8D46-B21A-111A3520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9197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B88EE-1B77-5A46-8B1B-F257D35C4EA3}" type="datetimeFigureOut">
              <a:rPr kumimoji="1" lang="zh-CN" altLang="en-US" smtClean="0"/>
              <a:t>17/4/13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91BE-8233-DF46-A49B-F99A8F4CA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4544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B88EE-1B77-5A46-8B1B-F257D35C4EA3}" type="datetimeFigureOut">
              <a:rPr kumimoji="1" lang="zh-CN" altLang="en-US" smtClean="0"/>
              <a:t>17/4/13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91BE-8233-DF46-A49B-F99A8F4CA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3788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B88EE-1B77-5A46-8B1B-F257D35C4EA3}" type="datetimeFigureOut">
              <a:rPr kumimoji="1" lang="zh-CN" altLang="en-US" smtClean="0"/>
              <a:t>17/4/13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91BE-8233-DF46-A49B-F99A8F4CA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3919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B88EE-1B77-5A46-8B1B-F257D35C4EA3}" type="datetimeFigureOut">
              <a:rPr kumimoji="1" lang="zh-CN" altLang="en-US" smtClean="0"/>
              <a:t>17/4/13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91BE-8233-DF46-A49B-F99A8F4CA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0125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B88EE-1B77-5A46-8B1B-F257D35C4EA3}" type="datetimeFigureOut">
              <a:rPr kumimoji="1" lang="zh-CN" altLang="en-US" smtClean="0"/>
              <a:t>17/4/13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91BE-8233-DF46-A49B-F99A8F4CA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91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B88EE-1B77-5A46-8B1B-F257D35C4EA3}" type="datetimeFigureOut">
              <a:rPr kumimoji="1" lang="zh-CN" altLang="en-US" smtClean="0"/>
              <a:t>17/4/13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91BE-8233-DF46-A49B-F99A8F4CA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58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B88EE-1B77-5A46-8B1B-F257D35C4EA3}" type="datetimeFigureOut">
              <a:rPr kumimoji="1" lang="zh-CN" altLang="en-US" smtClean="0"/>
              <a:t>17/4/13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91BE-8233-DF46-A49B-F99A8F4CA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8203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B88EE-1B77-5A46-8B1B-F257D35C4EA3}" type="datetimeFigureOut">
              <a:rPr kumimoji="1" lang="zh-CN" altLang="en-US" smtClean="0"/>
              <a:t>17/4/13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91BE-8233-DF46-A49B-F99A8F4CA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3441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B88EE-1B77-5A46-8B1B-F257D35C4EA3}" type="datetimeFigureOut">
              <a:rPr kumimoji="1" lang="zh-CN" altLang="en-US" smtClean="0"/>
              <a:t>17/4/13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91BE-8233-DF46-A49B-F99A8F4CA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519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B88EE-1B77-5A46-8B1B-F257D35C4EA3}" type="datetimeFigureOut">
              <a:rPr kumimoji="1" lang="zh-CN" altLang="en-US" smtClean="0"/>
              <a:t>17/4/13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91BE-8233-DF46-A49B-F99A8F4CA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3425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B88EE-1B77-5A46-8B1B-F257D35C4EA3}" type="datetimeFigureOut">
              <a:rPr kumimoji="1" lang="zh-CN" altLang="en-US" smtClean="0"/>
              <a:t>17/4/13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91BE-8233-DF46-A49B-F99A8F4CA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7039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B88EE-1B77-5A46-8B1B-F257D35C4EA3}" type="datetimeFigureOut">
              <a:rPr kumimoji="1" lang="zh-CN" altLang="en-US" smtClean="0"/>
              <a:t>17/4/13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91BE-8233-DF46-A49B-F99A8F4CA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1076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1599" y="1099458"/>
            <a:ext cx="9348790" cy="5378087"/>
          </a:xfrm>
        </p:spPr>
        <p:txBody>
          <a:bodyPr>
            <a:normAutofit/>
          </a:bodyPr>
          <a:lstStyle/>
          <a:p>
            <a:r>
              <a:rPr kumimoji="1" lang="zh-CN" altLang="en-US" sz="4800" dirty="0" smtClean="0">
                <a:latin typeface="STFangsong" charset="-122"/>
                <a:ea typeface="STFangsong" charset="-122"/>
                <a:cs typeface="STFangsong" charset="-122"/>
              </a:rPr>
              <a:t>图像分割的评价</a:t>
            </a:r>
            <a:br>
              <a:rPr kumimoji="1" lang="zh-CN" altLang="en-US" sz="4800" dirty="0" smtClean="0">
                <a:latin typeface="STFangsong" charset="-122"/>
                <a:ea typeface="STFangsong" charset="-122"/>
                <a:cs typeface="STFangsong" charset="-122"/>
              </a:rPr>
            </a:br>
            <a:r>
              <a:rPr kumimoji="1" lang="en-US" altLang="zh-CN" sz="4800" dirty="0" smtClean="0">
                <a:latin typeface="STFangsong" charset="-122"/>
                <a:ea typeface="STFangsong" charset="-122"/>
                <a:cs typeface="STFangsong" charset="-122"/>
              </a:rPr>
              <a:t>Evaluation</a:t>
            </a:r>
            <a:r>
              <a:rPr kumimoji="1" lang="zh-CN" altLang="en-US" sz="4800" dirty="0" smtClean="0"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kumimoji="1" lang="en-US" altLang="zh-CN" sz="4800" dirty="0" smtClean="0">
                <a:latin typeface="STFangsong" charset="-122"/>
                <a:ea typeface="STFangsong" charset="-122"/>
                <a:cs typeface="STFangsong" charset="-122"/>
              </a:rPr>
              <a:t>of</a:t>
            </a:r>
            <a:r>
              <a:rPr kumimoji="1" lang="zh-CN" altLang="en-US" sz="4800" dirty="0" smtClean="0"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kumimoji="1" lang="en-US" altLang="zh-CN" sz="4800" dirty="0" smtClean="0">
                <a:latin typeface="Adobe Song Std L" charset="-122"/>
                <a:ea typeface="Adobe Song Std L" charset="-122"/>
                <a:cs typeface="Adobe Song Std L" charset="-122"/>
              </a:rPr>
              <a:t>Image</a:t>
            </a:r>
            <a:r>
              <a:rPr kumimoji="1" lang="zh-CN" altLang="en-US" sz="4800" dirty="0" smtClean="0">
                <a:latin typeface="Adobe Song Std L" charset="-122"/>
                <a:ea typeface="Adobe Song Std L" charset="-122"/>
                <a:cs typeface="Adobe Song Std L" charset="-122"/>
              </a:rPr>
              <a:t> </a:t>
            </a:r>
            <a:r>
              <a:rPr kumimoji="1" lang="en-US" altLang="zh-CN" sz="4800" dirty="0" smtClean="0">
                <a:latin typeface="Adobe Song Std L" charset="-122"/>
                <a:ea typeface="Adobe Song Std L" charset="-122"/>
                <a:cs typeface="Adobe Song Std L" charset="-122"/>
              </a:rPr>
              <a:t>Segmentation</a:t>
            </a:r>
            <a:br>
              <a:rPr kumimoji="1" lang="en-US" altLang="zh-CN" sz="4800" dirty="0" smtClean="0">
                <a:latin typeface="Adobe Song Std L" charset="-122"/>
                <a:ea typeface="Adobe Song Std L" charset="-122"/>
                <a:cs typeface="Adobe Song Std L" charset="-122"/>
              </a:rPr>
            </a:br>
            <a:r>
              <a:rPr kumimoji="1" lang="zh-CN" altLang="en-US" sz="4800" dirty="0">
                <a:latin typeface="Adobe Song Std L" charset="-122"/>
                <a:ea typeface="Adobe Song Std L" charset="-122"/>
                <a:cs typeface="Adobe Song Std L" charset="-122"/>
              </a:rPr>
              <a:t/>
            </a:r>
            <a:br>
              <a:rPr kumimoji="1" lang="zh-CN" altLang="en-US" sz="4800" dirty="0">
                <a:latin typeface="Adobe Song Std L" charset="-122"/>
                <a:ea typeface="Adobe Song Std L" charset="-122"/>
                <a:cs typeface="Adobe Song Std L" charset="-122"/>
              </a:rPr>
            </a:br>
            <a:r>
              <a:rPr kumimoji="1" lang="en-US" altLang="zh-CN" sz="2400" b="1" dirty="0" err="1" smtClean="0">
                <a:latin typeface="Adobe Song Std L" charset="-122"/>
                <a:ea typeface="Adobe Song Std L" charset="-122"/>
                <a:cs typeface="Adobe Song Std L" charset="-122"/>
              </a:rPr>
              <a:t>Ning</a:t>
            </a:r>
            <a:r>
              <a:rPr kumimoji="1" lang="en-US" altLang="zh-CN" sz="2400" b="1" dirty="0" smtClean="0">
                <a:latin typeface="Adobe Song Std L" charset="-122"/>
                <a:ea typeface="Adobe Song Std L" charset="-122"/>
                <a:cs typeface="Adobe Song Std L" charset="-122"/>
              </a:rPr>
              <a:t> Tang</a:t>
            </a:r>
            <a:endParaRPr kumimoji="1" lang="zh-CN" altLang="en-US" sz="2400" b="1" dirty="0">
              <a:latin typeface="Adobe Song Std L" charset="-122"/>
              <a:ea typeface="Adobe Song Std L" charset="-122"/>
              <a:cs typeface="Adobe Song Std L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852" y="221655"/>
            <a:ext cx="5630283" cy="373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2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9209" y="214312"/>
            <a:ext cx="9696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>
                <a:latin typeface="Arial Hebrew" charset="-79"/>
                <a:ea typeface="Arial Hebrew" charset="-79"/>
                <a:cs typeface="Arial Hebrew" charset="-79"/>
              </a:rPr>
              <a:t>Probabilistic Rand (PR) index </a:t>
            </a:r>
          </a:p>
          <a:p>
            <a:pPr algn="ctr">
              <a:spcAft>
                <a:spcPct val="25000"/>
              </a:spcAft>
            </a:pP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30988" y="1132493"/>
                <a:ext cx="1147289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>
                    <a:latin typeface="Adobe Gothic Std B" charset="-127"/>
                    <a:ea typeface="Adobe Gothic Std B" charset="-127"/>
                    <a:cs typeface="Adobe Gothic Std B" charset="-127"/>
                  </a:rPr>
                  <a:t>It measures to which degree the segmentations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Adobe Gothic Std B" charset="-127"/>
                            <a:cs typeface="Adobe Gothic Std B" charset="-127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Adobe Gothic Std B" charset="-127"/>
                            <a:cs typeface="Adobe Gothic Std B" charset="-127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  <a:ea typeface="Adobe Gothic Std B" charset="-127"/>
                            <a:cs typeface="Adobe Gothic Std B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Adobe Gothic Std B" charset="-127"/>
                    <a:ea typeface="Adobe Gothic Std B" charset="-127"/>
                    <a:cs typeface="Adobe Gothic Std B" charset="-12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Adobe Gothic Std B" charset="-127"/>
                            <a:cs typeface="Adobe Gothic Std B" charset="-127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Adobe Gothic Std B" charset="-127"/>
                            <a:cs typeface="Adobe Gothic Std B" charset="-127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  <a:ea typeface="Adobe Gothic Std B" charset="-127"/>
                            <a:cs typeface="Adobe Gothic Std B" charset="-127"/>
                          </a:rPr>
                          <m:t>2</m:t>
                        </m:r>
                      </m:sub>
                    </m:sSub>
                    <m:r>
                      <a:rPr kumimoji="1" lang="en-US" altLang="zh-CN" sz="2800" b="0" i="0" smtClean="0">
                        <a:latin typeface="Cambria Math" charset="0"/>
                        <a:ea typeface="Adobe Gothic Std B" charset="-127"/>
                        <a:cs typeface="Adobe Gothic Std B" charset="-127"/>
                      </a:rPr>
                      <m:t> </m:t>
                    </m:r>
                  </m:oMath>
                </a14:m>
                <a:r>
                  <a:rPr lang="en-US" altLang="zh-CN" sz="2800" dirty="0" smtClean="0">
                    <a:latin typeface="Adobe Gothic Std B" charset="-127"/>
                    <a:ea typeface="Adobe Gothic Std B" charset="-127"/>
                    <a:cs typeface="Adobe Gothic Std B" charset="-127"/>
                  </a:rPr>
                  <a:t>agree with each other.</a:t>
                </a:r>
              </a:p>
              <a:p>
                <a:endParaRPr lang="zh-CN" altLang="en-US" sz="2800" dirty="0">
                  <a:latin typeface="Adobe Gothic Std B" charset="-127"/>
                  <a:ea typeface="Adobe Gothic Std B" charset="-127"/>
                  <a:cs typeface="Adobe Gothic Std B" charset="-127"/>
                </a:endParaRPr>
              </a:p>
              <a:p>
                <a:endParaRPr lang="zh-CN" altLang="en-US" sz="2800" dirty="0">
                  <a:latin typeface="Adobe Gothic Std B" charset="-127"/>
                  <a:ea typeface="Adobe Gothic Std B" charset="-127"/>
                  <a:cs typeface="Adobe Gothic Std B" charset="-127"/>
                </a:endParaRPr>
              </a:p>
              <a:p>
                <a:endParaRPr lang="zh-CN" altLang="en-US" sz="2800" dirty="0" smtClean="0">
                  <a:latin typeface="Adobe Gothic Std B" charset="-127"/>
                  <a:ea typeface="Adobe Gothic Std B" charset="-127"/>
                  <a:cs typeface="Adobe Gothic Std B" charset="-127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8" y="1132493"/>
                <a:ext cx="11472894" cy="2246769"/>
              </a:xfrm>
              <a:prstGeom prst="rect">
                <a:avLst/>
              </a:prstGeom>
              <a:blipFill rotWithShape="0">
                <a:blip r:embed="rId2"/>
                <a:stretch>
                  <a:fillRect l="-1116" t="-4076" r="-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018382" y="2255877"/>
                <a:ext cx="8308032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𝑃𝑅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{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}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kumimoji="1" lang="is-IS" altLang="zh-CN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kumimoji="1" lang="is-IS" altLang="zh-CN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(1−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kumimoji="1" lang="en-US" altLang="zh-CN" sz="2800" b="0" i="1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382" y="2255877"/>
                <a:ext cx="8308032" cy="11866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693147" y="3657602"/>
                <a:ext cx="9322515" cy="2980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charset="0"/>
                            <a:ea typeface="Arial Hebrew" charset="-79"/>
                            <a:cs typeface="Arial Hebrew" charset="-79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Arial Hebrew" charset="-79"/>
                            <a:cs typeface="Arial Hebrew" charset="-79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  <a:ea typeface="Arial Hebrew" charset="-79"/>
                            <a:cs typeface="Arial Hebrew" charset="-79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kumimoji="1" lang="en-US" altLang="zh-CN" sz="2400" dirty="0">
                        <a:latin typeface="Arial Hebrew" charset="-79"/>
                        <a:ea typeface="Arial Hebrew" charset="-79"/>
                        <a:cs typeface="Arial Hebrew" charset="-79"/>
                      </a:rPr>
                      <m:t>:</m:t>
                    </m:r>
                    <m:r>
                      <m:rPr>
                        <m:nor/>
                      </m:rPr>
                      <a:rPr kumimoji="1" lang="en-US" altLang="zh-CN" sz="2400" b="0" i="0" dirty="0" smtClean="0">
                        <a:latin typeface="Arial Hebrew" charset="-79"/>
                        <a:ea typeface="Arial Hebrew" charset="-79"/>
                        <a:cs typeface="Arial Hebrew" charset="-79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CN" sz="2400" b="0" i="0" dirty="0" smtClean="0">
                        <a:latin typeface="Arial Hebrew" charset="-79"/>
                        <a:ea typeface="Arial Hebrew" charset="-79"/>
                        <a:cs typeface="Arial Hebrew" charset="-79"/>
                      </a:rPr>
                      <m:t>segmentation</m:t>
                    </m:r>
                    <m:r>
                      <m:rPr>
                        <m:nor/>
                      </m:rPr>
                      <a:rPr kumimoji="1" lang="en-US" altLang="zh-CN" sz="2400" b="0" i="0" dirty="0" smtClean="0">
                        <a:latin typeface="Arial Hebrew" charset="-79"/>
                        <a:ea typeface="Arial Hebrew" charset="-79"/>
                        <a:cs typeface="Arial Hebrew" charset="-79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CN" sz="2400" b="0" i="0" dirty="0" smtClean="0">
                        <a:latin typeface="Arial Hebrew" charset="-79"/>
                        <a:ea typeface="Arial Hebrew" charset="-79"/>
                        <a:cs typeface="Arial Hebrew" charset="-79"/>
                      </a:rPr>
                      <m:t>result</m:t>
                    </m:r>
                  </m:oMath>
                </a14:m>
                <a:r>
                  <a:rPr kumimoji="1" lang="en-US" altLang="zh-CN" sz="2400" dirty="0" smtClean="0">
                    <a:latin typeface="Arial Hebrew" charset="-79"/>
                    <a:ea typeface="Arial Hebrew" charset="-79"/>
                    <a:cs typeface="Arial Hebrew" charset="-79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Arial Hebrew" charset="-79"/>
                            <a:cs typeface="Arial Hebrew" charset="-79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Arial Hebrew" charset="-79"/>
                            <a:cs typeface="Arial Hebrew" charset="-79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  <a:ea typeface="Arial Hebrew" charset="-79"/>
                            <a:cs typeface="Arial Hebrew" charset="-79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2400" dirty="0" smtClean="0">
                    <a:latin typeface="Arial Hebrew" charset="-79"/>
                    <a:ea typeface="Arial Hebrew" charset="-79"/>
                    <a:cs typeface="Arial Hebrew" charset="-79"/>
                  </a:rPr>
                  <a:t>: ground-truth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CN" sz="2400" b="0" i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kumimoji="1" lang="en-US" altLang="zh-CN" sz="2400" b="0" dirty="0" smtClean="0">
                    <a:latin typeface="Arial Hebrew" charset="-79"/>
                  </a:rPr>
                  <a:t> the ground-truth probability that the labels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sz="2400" b="0" dirty="0" smtClean="0">
                    <a:latin typeface="Arial Hebrew" charset="-79"/>
                  </a:rPr>
                  <a:t> are the same</a:t>
                </a:r>
              </a:p>
              <a:p>
                <a:endParaRPr kumimoji="1" lang="en-US" altLang="zh-CN" sz="2800" dirty="0" smtClean="0">
                  <a:latin typeface="Arial Hebrew" charset="-79"/>
                  <a:ea typeface="Arial Hebrew" charset="-79"/>
                  <a:cs typeface="Arial Hebrew" charset="-79"/>
                </a:endParaRPr>
              </a:p>
              <a:p>
                <a:endParaRPr kumimoji="1" lang="zh-CN" altLang="en-US" sz="2800" dirty="0">
                  <a:latin typeface="Arial Hebrew" charset="-79"/>
                  <a:ea typeface="Arial Hebrew" charset="-79"/>
                  <a:cs typeface="Arial Hebrew" charset="-79"/>
                </a:endParaRPr>
              </a:p>
              <a:p>
                <a:endParaRPr kumimoji="1" lang="zh-CN" altLang="en-US" sz="2800" dirty="0">
                  <a:latin typeface="Adobe Gothic Std B" charset="-127"/>
                  <a:ea typeface="Adobe Gothic Std B" charset="-127"/>
                  <a:cs typeface="Adobe Gothic Std B" charset="-127"/>
                </a:endParaRPr>
              </a:p>
              <a:p>
                <a:endParaRPr kumimoji="1" lang="zh-CN" altLang="en-US" sz="28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147" y="3657602"/>
                <a:ext cx="9322515" cy="2980047"/>
              </a:xfrm>
              <a:prstGeom prst="rect">
                <a:avLst/>
              </a:prstGeom>
              <a:blipFill rotWithShape="0">
                <a:blip r:embed="rId4"/>
                <a:stretch>
                  <a:fillRect l="-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058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Arial Hebrew" charset="-79"/>
                <a:ea typeface="Arial Hebrew" charset="-79"/>
                <a:cs typeface="Arial Hebrew" charset="-79"/>
              </a:rPr>
              <a:t>Variation of Information (</a:t>
            </a:r>
            <a:r>
              <a:rPr lang="en-US" altLang="zh-CN" sz="4000" b="1" dirty="0" err="1" smtClean="0">
                <a:latin typeface="Arial Hebrew" charset="-79"/>
                <a:ea typeface="Arial Hebrew" charset="-79"/>
                <a:cs typeface="Arial Hebrew" charset="-79"/>
              </a:rPr>
              <a:t>VoI</a:t>
            </a:r>
            <a:r>
              <a:rPr lang="en-US" altLang="zh-CN" sz="4000" b="1" dirty="0">
                <a:latin typeface="Arial Hebrew" charset="-79"/>
                <a:ea typeface="Arial Hebrew" charset="-79"/>
                <a:cs typeface="Arial Hebrew" charset="-79"/>
              </a:rPr>
              <a:t>)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25065" y="1052071"/>
            <a:ext cx="106847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It measures the distance between two segmentations in terms of their average conditional entropy.</a:t>
            </a:r>
            <a:endParaRPr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519898" y="2270626"/>
                <a:ext cx="6439648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charset="0"/>
                      </a:rPr>
                      <m:t>𝑉𝑜𝐼</m:t>
                    </m:r>
                    <m:r>
                      <a:rPr kumimoji="1" lang="en-US" altLang="zh-CN" sz="28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)=</m:t>
                    </m:r>
                    <m:r>
                      <a:rPr kumimoji="1"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𝐻</m:t>
                    </m:r>
                    <m:r>
                      <a:rPr kumimoji="1"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kumimoji="1" lang="en-US" altLang="zh-CN" sz="28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𝐻</m:t>
                    </m:r>
                    <m:d>
                      <m:dPr>
                        <m:ctrlP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sz="28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kumimoji="1" lang="en-US" altLang="zh-CN" sz="2800" b="0" dirty="0" smtClean="0">
                    <a:ea typeface="Cambria Math" charset="0"/>
                    <a:cs typeface="Cambria Math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𝐻</m:t>
                    </m:r>
                    <m:d>
                      <m:dPr>
                        <m:ctrlP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kumimoji="1"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𝐻</m:t>
                    </m:r>
                    <m:r>
                      <a:rPr kumimoji="1"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)−2</m:t>
                    </m:r>
                    <m:r>
                      <a:rPr kumimoji="1"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kumimoji="1"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8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2800" dirty="0" smtClean="0"/>
                  <a:t>)</a:t>
                </a:r>
                <a:endParaRPr kumimoji="1" lang="zh-CN" altLang="en-US" sz="2800" dirty="0"/>
              </a:p>
              <a:p>
                <a:endParaRPr kumimoji="1"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898" y="2270626"/>
                <a:ext cx="6439648" cy="13849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95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20861" y="2211328"/>
            <a:ext cx="6269418" cy="204455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Arial Hebrew" charset="-79"/>
                <a:ea typeface="Arial Hebrew" charset="-79"/>
                <a:cs typeface="Arial Hebrew" charset="-79"/>
              </a:rPr>
              <a:t>Variation of Information (</a:t>
            </a:r>
            <a:r>
              <a:rPr lang="en-US" altLang="zh-CN" sz="4000" b="1" smtClean="0">
                <a:latin typeface="Arial Hebrew" charset="-79"/>
                <a:ea typeface="Arial Hebrew" charset="-79"/>
                <a:cs typeface="Arial Hebrew" charset="-79"/>
              </a:rPr>
              <a:t>VoI</a:t>
            </a:r>
            <a:r>
              <a:rPr lang="en-US" altLang="zh-CN" sz="4000" b="1" dirty="0">
                <a:latin typeface="Arial Hebrew" charset="-79"/>
                <a:ea typeface="Arial Hebrew" charset="-79"/>
                <a:cs typeface="Arial Hebrew" charset="-79"/>
              </a:rPr>
              <a:t>)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25065" y="1052071"/>
            <a:ext cx="106847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It measures the distance between two segmentations in terms of their average conditional entropy.</a:t>
            </a:r>
            <a:endParaRPr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07" t="66875"/>
          <a:stretch/>
        </p:blipFill>
        <p:spPr>
          <a:xfrm>
            <a:off x="4506584" y="2606091"/>
            <a:ext cx="2353239" cy="15241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2" t="66997" r="33093"/>
          <a:stretch/>
        </p:blipFill>
        <p:spPr>
          <a:xfrm>
            <a:off x="985252" y="2586860"/>
            <a:ext cx="2361749" cy="1540270"/>
          </a:xfrm>
          <a:prstGeom prst="rect">
            <a:avLst/>
          </a:prstGeom>
        </p:spPr>
      </p:pic>
      <p:sp>
        <p:nvSpPr>
          <p:cNvPr id="9" name="等于 8"/>
          <p:cNvSpPr/>
          <p:nvPr/>
        </p:nvSpPr>
        <p:spPr>
          <a:xfrm>
            <a:off x="3347001" y="2982435"/>
            <a:ext cx="1193767" cy="65299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76583" y="2878136"/>
            <a:ext cx="149566" cy="861596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21301106" lon="301148" rev="1947376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等于 10"/>
          <p:cNvSpPr/>
          <p:nvPr/>
        </p:nvSpPr>
        <p:spPr>
          <a:xfrm>
            <a:off x="3400352" y="5246412"/>
            <a:ext cx="1193767" cy="65299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07" t="66875"/>
          <a:stretch/>
        </p:blipFill>
        <p:spPr>
          <a:xfrm>
            <a:off x="989456" y="4798507"/>
            <a:ext cx="2361749" cy="15296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07" t="66875"/>
          <a:stretch/>
        </p:blipFill>
        <p:spPr>
          <a:xfrm>
            <a:off x="4510788" y="4808084"/>
            <a:ext cx="2361749" cy="152965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20861" y="4434210"/>
            <a:ext cx="6269418" cy="204541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158597" y="2312371"/>
            <a:ext cx="469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s</a:t>
            </a:r>
            <a:r>
              <a:rPr kumimoji="1" lang="en-US" altLang="zh-CN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egmentation result</a:t>
            </a:r>
            <a:endParaRPr kumimoji="1" lang="zh-CN" altLang="en-US" b="1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58261" y="2312371"/>
            <a:ext cx="144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ground-truth</a:t>
            </a:r>
            <a:endParaRPr kumimoji="1" lang="zh-CN" altLang="en-US" b="1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92781" y="4487834"/>
            <a:ext cx="469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s</a:t>
            </a:r>
            <a:r>
              <a:rPr kumimoji="1" lang="en-US" altLang="zh-CN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egmentation result</a:t>
            </a:r>
            <a:endParaRPr kumimoji="1" lang="zh-CN" altLang="en-US" b="1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24077" y="4469731"/>
            <a:ext cx="144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ground-truth</a:t>
            </a:r>
            <a:endParaRPr kumimoji="1" lang="zh-CN" altLang="en-US" b="1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7340258" y="2982435"/>
            <a:ext cx="1040524" cy="55874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7365316" y="5281104"/>
            <a:ext cx="1040524" cy="558747"/>
          </a:xfrm>
          <a:prstGeom prst="rightArrow">
            <a:avLst>
              <a:gd name="adj1" fmla="val 50000"/>
              <a:gd name="adj2" fmla="val 6128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885578" y="3051271"/>
            <a:ext cx="4699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Abundance Information</a:t>
            </a:r>
            <a:endParaRPr kumimoji="1" lang="zh-CN" altLang="en-US" sz="2800" b="1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60520" y="5361858"/>
            <a:ext cx="4699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limited information</a:t>
            </a:r>
            <a:endParaRPr kumimoji="1" lang="zh-CN" altLang="en-US" sz="2800" b="1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0951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Arial Hebrew" charset="-79"/>
                <a:ea typeface="Arial Hebrew" charset="-79"/>
                <a:cs typeface="Arial Hebrew" charset="-79"/>
              </a:rPr>
              <a:t>Boundary Displacement Error (BDE)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9839" y="1099101"/>
            <a:ext cx="111151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It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defines the error of one </a:t>
            </a:r>
            <a:r>
              <a:rPr lang="en-US" altLang="zh-CN" sz="2800" dirty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boundary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 pixel as the </a:t>
            </a:r>
            <a:r>
              <a:rPr lang="en-US" altLang="zh-CN" sz="2800" dirty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distance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 between the pixel and its closest pixel in the other boundary image. </a:t>
            </a:r>
          </a:p>
          <a:p>
            <a:r>
              <a:rPr lang="zh-CN" altLang="en-US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43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Arial Hebrew" charset="-79"/>
                <a:ea typeface="Arial Hebrew" charset="-79"/>
                <a:cs typeface="Arial Hebrew" charset="-79"/>
              </a:rPr>
              <a:t>Boundary Displacement Error (BDE)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9839" y="1099101"/>
            <a:ext cx="11115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It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defines the error of one boundary pixel as the distance between the pixel and its closest pixel in the other boundary image. </a:t>
            </a:r>
          </a:p>
        </p:txBody>
      </p:sp>
      <p:sp>
        <p:nvSpPr>
          <p:cNvPr id="5" name="任意形状 4"/>
          <p:cNvSpPr/>
          <p:nvPr/>
        </p:nvSpPr>
        <p:spPr>
          <a:xfrm>
            <a:off x="1581730" y="3201168"/>
            <a:ext cx="1852987" cy="3024855"/>
          </a:xfrm>
          <a:custGeom>
            <a:avLst/>
            <a:gdLst>
              <a:gd name="connsiteX0" fmla="*/ 0 w 1057054"/>
              <a:gd name="connsiteY0" fmla="*/ 16994 h 2248750"/>
              <a:gd name="connsiteX1" fmla="*/ 883403 w 1057054"/>
              <a:gd name="connsiteY1" fmla="*/ 249468 h 2248750"/>
              <a:gd name="connsiteX2" fmla="*/ 1053884 w 1057054"/>
              <a:gd name="connsiteY2" fmla="*/ 1752804 h 2248750"/>
              <a:gd name="connsiteX3" fmla="*/ 821410 w 1057054"/>
              <a:gd name="connsiteY3" fmla="*/ 2248750 h 2248750"/>
              <a:gd name="connsiteX4" fmla="*/ 821410 w 1057054"/>
              <a:gd name="connsiteY4" fmla="*/ 2248750 h 224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054" h="2248750">
                <a:moveTo>
                  <a:pt x="0" y="16994"/>
                </a:moveTo>
                <a:cubicBezTo>
                  <a:pt x="353878" y="-11420"/>
                  <a:pt x="707756" y="-39834"/>
                  <a:pt x="883403" y="249468"/>
                </a:cubicBezTo>
                <a:cubicBezTo>
                  <a:pt x="1059050" y="538770"/>
                  <a:pt x="1064216" y="1419591"/>
                  <a:pt x="1053884" y="1752804"/>
                </a:cubicBezTo>
                <a:cubicBezTo>
                  <a:pt x="1043552" y="2086017"/>
                  <a:pt x="821410" y="2248750"/>
                  <a:pt x="821410" y="2248750"/>
                </a:cubicBezTo>
                <a:lnTo>
                  <a:pt x="821410" y="2248750"/>
                </a:lnTo>
              </a:path>
            </a:pathLst>
          </a:custGeom>
          <a:noFill/>
          <a:ln w="149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任意形状 5"/>
          <p:cNvSpPr/>
          <p:nvPr/>
        </p:nvSpPr>
        <p:spPr>
          <a:xfrm>
            <a:off x="2339292" y="2669138"/>
            <a:ext cx="2068106" cy="3585106"/>
          </a:xfrm>
          <a:custGeom>
            <a:avLst/>
            <a:gdLst>
              <a:gd name="connsiteX0" fmla="*/ 0 w 1057054"/>
              <a:gd name="connsiteY0" fmla="*/ 16994 h 2248750"/>
              <a:gd name="connsiteX1" fmla="*/ 883403 w 1057054"/>
              <a:gd name="connsiteY1" fmla="*/ 249468 h 2248750"/>
              <a:gd name="connsiteX2" fmla="*/ 1053884 w 1057054"/>
              <a:gd name="connsiteY2" fmla="*/ 1752804 h 2248750"/>
              <a:gd name="connsiteX3" fmla="*/ 821410 w 1057054"/>
              <a:gd name="connsiteY3" fmla="*/ 2248750 h 2248750"/>
              <a:gd name="connsiteX4" fmla="*/ 821410 w 1057054"/>
              <a:gd name="connsiteY4" fmla="*/ 2248750 h 224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054" h="2248750">
                <a:moveTo>
                  <a:pt x="0" y="16994"/>
                </a:moveTo>
                <a:cubicBezTo>
                  <a:pt x="353878" y="-11420"/>
                  <a:pt x="707756" y="-39834"/>
                  <a:pt x="883403" y="249468"/>
                </a:cubicBezTo>
                <a:cubicBezTo>
                  <a:pt x="1059050" y="538770"/>
                  <a:pt x="1064216" y="1419591"/>
                  <a:pt x="1053884" y="1752804"/>
                </a:cubicBezTo>
                <a:cubicBezTo>
                  <a:pt x="1043552" y="2086017"/>
                  <a:pt x="821410" y="2248750"/>
                  <a:pt x="821410" y="2248750"/>
                </a:cubicBezTo>
                <a:lnTo>
                  <a:pt x="821410" y="2248750"/>
                </a:lnTo>
              </a:path>
            </a:pathLst>
          </a:custGeom>
          <a:noFill/>
          <a:ln w="149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315382" y="4378801"/>
            <a:ext cx="203446" cy="2044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305675" y="4359468"/>
            <a:ext cx="203446" cy="20444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44312" y="5011610"/>
            <a:ext cx="285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segmentation result </a:t>
            </a:r>
            <a:endParaRPr kumimoji="1" lang="zh-CN" altLang="en-US" sz="2400" b="1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85032" y="4009469"/>
            <a:ext cx="1876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0070C0"/>
                </a:solidFill>
                <a:latin typeface="Arial Hebrew" charset="-79"/>
                <a:ea typeface="Arial Hebrew" charset="-79"/>
                <a:cs typeface="Arial Hebrew" charset="-79"/>
              </a:rPr>
              <a:t>ground-truth</a:t>
            </a:r>
            <a:endParaRPr kumimoji="1" lang="zh-CN" altLang="en-US" sz="2400" b="1" dirty="0">
              <a:solidFill>
                <a:srgbClr val="0070C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cxnSp>
        <p:nvCxnSpPr>
          <p:cNvPr id="8" name="直线箭头连接符 7"/>
          <p:cNvCxnSpPr>
            <a:stCxn id="10" idx="6"/>
          </p:cNvCxnSpPr>
          <p:nvPr/>
        </p:nvCxnSpPr>
        <p:spPr>
          <a:xfrm flipV="1">
            <a:off x="3518828" y="4471134"/>
            <a:ext cx="786847" cy="9890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52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Arial Hebrew" charset="-79"/>
                <a:ea typeface="Arial Hebrew" charset="-79"/>
                <a:cs typeface="Arial Hebrew" charset="-79"/>
              </a:rPr>
              <a:t>Boundary Displacement Error (BDE)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9839" y="1099101"/>
            <a:ext cx="111151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It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defines the error of one boundary pixel as the distance between the pixel and its closest pixel in the other boundary image. </a:t>
            </a:r>
          </a:p>
          <a:p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5" name="任意形状 4"/>
          <p:cNvSpPr/>
          <p:nvPr/>
        </p:nvSpPr>
        <p:spPr>
          <a:xfrm>
            <a:off x="7364785" y="3118278"/>
            <a:ext cx="1852987" cy="3024855"/>
          </a:xfrm>
          <a:custGeom>
            <a:avLst/>
            <a:gdLst>
              <a:gd name="connsiteX0" fmla="*/ 0 w 1057054"/>
              <a:gd name="connsiteY0" fmla="*/ 16994 h 2248750"/>
              <a:gd name="connsiteX1" fmla="*/ 883403 w 1057054"/>
              <a:gd name="connsiteY1" fmla="*/ 249468 h 2248750"/>
              <a:gd name="connsiteX2" fmla="*/ 1053884 w 1057054"/>
              <a:gd name="connsiteY2" fmla="*/ 1752804 h 2248750"/>
              <a:gd name="connsiteX3" fmla="*/ 821410 w 1057054"/>
              <a:gd name="connsiteY3" fmla="*/ 2248750 h 2248750"/>
              <a:gd name="connsiteX4" fmla="*/ 821410 w 1057054"/>
              <a:gd name="connsiteY4" fmla="*/ 2248750 h 224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054" h="2248750">
                <a:moveTo>
                  <a:pt x="0" y="16994"/>
                </a:moveTo>
                <a:cubicBezTo>
                  <a:pt x="353878" y="-11420"/>
                  <a:pt x="707756" y="-39834"/>
                  <a:pt x="883403" y="249468"/>
                </a:cubicBezTo>
                <a:cubicBezTo>
                  <a:pt x="1059050" y="538770"/>
                  <a:pt x="1064216" y="1419591"/>
                  <a:pt x="1053884" y="1752804"/>
                </a:cubicBezTo>
                <a:cubicBezTo>
                  <a:pt x="1043552" y="2086017"/>
                  <a:pt x="821410" y="2248750"/>
                  <a:pt x="821410" y="2248750"/>
                </a:cubicBezTo>
                <a:lnTo>
                  <a:pt x="821410" y="2248750"/>
                </a:lnTo>
              </a:path>
            </a:pathLst>
          </a:custGeom>
          <a:noFill/>
          <a:ln w="149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任意形状 5"/>
          <p:cNvSpPr/>
          <p:nvPr/>
        </p:nvSpPr>
        <p:spPr>
          <a:xfrm>
            <a:off x="7685260" y="2586248"/>
            <a:ext cx="2068106" cy="3585106"/>
          </a:xfrm>
          <a:custGeom>
            <a:avLst/>
            <a:gdLst>
              <a:gd name="connsiteX0" fmla="*/ 0 w 1057054"/>
              <a:gd name="connsiteY0" fmla="*/ 16994 h 2248750"/>
              <a:gd name="connsiteX1" fmla="*/ 883403 w 1057054"/>
              <a:gd name="connsiteY1" fmla="*/ 249468 h 2248750"/>
              <a:gd name="connsiteX2" fmla="*/ 1053884 w 1057054"/>
              <a:gd name="connsiteY2" fmla="*/ 1752804 h 2248750"/>
              <a:gd name="connsiteX3" fmla="*/ 821410 w 1057054"/>
              <a:gd name="connsiteY3" fmla="*/ 2248750 h 2248750"/>
              <a:gd name="connsiteX4" fmla="*/ 821410 w 1057054"/>
              <a:gd name="connsiteY4" fmla="*/ 2248750 h 224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054" h="2248750">
                <a:moveTo>
                  <a:pt x="0" y="16994"/>
                </a:moveTo>
                <a:cubicBezTo>
                  <a:pt x="353878" y="-11420"/>
                  <a:pt x="707756" y="-39834"/>
                  <a:pt x="883403" y="249468"/>
                </a:cubicBezTo>
                <a:cubicBezTo>
                  <a:pt x="1059050" y="538770"/>
                  <a:pt x="1064216" y="1419591"/>
                  <a:pt x="1053884" y="1752804"/>
                </a:cubicBezTo>
                <a:cubicBezTo>
                  <a:pt x="1043552" y="2086017"/>
                  <a:pt x="821410" y="2248750"/>
                  <a:pt x="821410" y="2248750"/>
                </a:cubicBezTo>
                <a:lnTo>
                  <a:pt x="821410" y="2248750"/>
                </a:lnTo>
              </a:path>
            </a:pathLst>
          </a:custGeom>
          <a:noFill/>
          <a:ln w="149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098437" y="4295911"/>
            <a:ext cx="203446" cy="2044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651643" y="4286021"/>
            <a:ext cx="203446" cy="20444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363328" y="5020084"/>
            <a:ext cx="285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segmentation result </a:t>
            </a:r>
            <a:endParaRPr kumimoji="1" lang="zh-CN" altLang="en-US" sz="2400" b="1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855089" y="4065078"/>
            <a:ext cx="1876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0070C0"/>
                </a:solidFill>
                <a:latin typeface="Arial Hebrew" charset="-79"/>
                <a:ea typeface="Arial Hebrew" charset="-79"/>
                <a:cs typeface="Arial Hebrew" charset="-79"/>
              </a:rPr>
              <a:t>ground-truth</a:t>
            </a:r>
            <a:endParaRPr kumimoji="1" lang="zh-CN" altLang="en-US" sz="2400" b="1" dirty="0">
              <a:solidFill>
                <a:srgbClr val="0070C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cxnSp>
        <p:nvCxnSpPr>
          <p:cNvPr id="18" name="直线箭头连接符 17"/>
          <p:cNvCxnSpPr/>
          <p:nvPr/>
        </p:nvCxnSpPr>
        <p:spPr>
          <a:xfrm>
            <a:off x="9301883" y="4398133"/>
            <a:ext cx="349760" cy="0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形状 18"/>
          <p:cNvSpPr/>
          <p:nvPr/>
        </p:nvSpPr>
        <p:spPr>
          <a:xfrm>
            <a:off x="1192255" y="3201168"/>
            <a:ext cx="1852987" cy="3024855"/>
          </a:xfrm>
          <a:custGeom>
            <a:avLst/>
            <a:gdLst>
              <a:gd name="connsiteX0" fmla="*/ 0 w 1057054"/>
              <a:gd name="connsiteY0" fmla="*/ 16994 h 2248750"/>
              <a:gd name="connsiteX1" fmla="*/ 883403 w 1057054"/>
              <a:gd name="connsiteY1" fmla="*/ 249468 h 2248750"/>
              <a:gd name="connsiteX2" fmla="*/ 1053884 w 1057054"/>
              <a:gd name="connsiteY2" fmla="*/ 1752804 h 2248750"/>
              <a:gd name="connsiteX3" fmla="*/ 821410 w 1057054"/>
              <a:gd name="connsiteY3" fmla="*/ 2248750 h 2248750"/>
              <a:gd name="connsiteX4" fmla="*/ 821410 w 1057054"/>
              <a:gd name="connsiteY4" fmla="*/ 2248750 h 224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054" h="2248750">
                <a:moveTo>
                  <a:pt x="0" y="16994"/>
                </a:moveTo>
                <a:cubicBezTo>
                  <a:pt x="353878" y="-11420"/>
                  <a:pt x="707756" y="-39834"/>
                  <a:pt x="883403" y="249468"/>
                </a:cubicBezTo>
                <a:cubicBezTo>
                  <a:pt x="1059050" y="538770"/>
                  <a:pt x="1064216" y="1419591"/>
                  <a:pt x="1053884" y="1752804"/>
                </a:cubicBezTo>
                <a:cubicBezTo>
                  <a:pt x="1043552" y="2086017"/>
                  <a:pt x="821410" y="2248750"/>
                  <a:pt x="821410" y="2248750"/>
                </a:cubicBezTo>
                <a:lnTo>
                  <a:pt x="821410" y="2248750"/>
                </a:lnTo>
              </a:path>
            </a:pathLst>
          </a:custGeom>
          <a:noFill/>
          <a:ln w="149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任意形状 19"/>
          <p:cNvSpPr/>
          <p:nvPr/>
        </p:nvSpPr>
        <p:spPr>
          <a:xfrm>
            <a:off x="1949817" y="2669138"/>
            <a:ext cx="2068106" cy="3585106"/>
          </a:xfrm>
          <a:custGeom>
            <a:avLst/>
            <a:gdLst>
              <a:gd name="connsiteX0" fmla="*/ 0 w 1057054"/>
              <a:gd name="connsiteY0" fmla="*/ 16994 h 2248750"/>
              <a:gd name="connsiteX1" fmla="*/ 883403 w 1057054"/>
              <a:gd name="connsiteY1" fmla="*/ 249468 h 2248750"/>
              <a:gd name="connsiteX2" fmla="*/ 1053884 w 1057054"/>
              <a:gd name="connsiteY2" fmla="*/ 1752804 h 2248750"/>
              <a:gd name="connsiteX3" fmla="*/ 821410 w 1057054"/>
              <a:gd name="connsiteY3" fmla="*/ 2248750 h 2248750"/>
              <a:gd name="connsiteX4" fmla="*/ 821410 w 1057054"/>
              <a:gd name="connsiteY4" fmla="*/ 2248750 h 224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054" h="2248750">
                <a:moveTo>
                  <a:pt x="0" y="16994"/>
                </a:moveTo>
                <a:cubicBezTo>
                  <a:pt x="353878" y="-11420"/>
                  <a:pt x="707756" y="-39834"/>
                  <a:pt x="883403" y="249468"/>
                </a:cubicBezTo>
                <a:cubicBezTo>
                  <a:pt x="1059050" y="538770"/>
                  <a:pt x="1064216" y="1419591"/>
                  <a:pt x="1053884" y="1752804"/>
                </a:cubicBezTo>
                <a:cubicBezTo>
                  <a:pt x="1043552" y="2086017"/>
                  <a:pt x="821410" y="2248750"/>
                  <a:pt x="821410" y="2248750"/>
                </a:cubicBezTo>
                <a:lnTo>
                  <a:pt x="821410" y="2248750"/>
                </a:lnTo>
              </a:path>
            </a:pathLst>
          </a:custGeom>
          <a:noFill/>
          <a:ln w="149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925907" y="4378801"/>
            <a:ext cx="203446" cy="2044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916200" y="4359468"/>
            <a:ext cx="203446" cy="20444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3955" y="5115276"/>
            <a:ext cx="285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segmentation result </a:t>
            </a:r>
            <a:endParaRPr kumimoji="1" lang="zh-CN" altLang="en-US" sz="2400" b="1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95557" y="4009469"/>
            <a:ext cx="1876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0070C0"/>
                </a:solidFill>
                <a:latin typeface="Arial Hebrew" charset="-79"/>
                <a:ea typeface="Arial Hebrew" charset="-79"/>
                <a:cs typeface="Arial Hebrew" charset="-79"/>
              </a:rPr>
              <a:t>ground-truth</a:t>
            </a:r>
            <a:endParaRPr kumimoji="1" lang="zh-CN" altLang="en-US" sz="2400" b="1" dirty="0">
              <a:solidFill>
                <a:srgbClr val="0070C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cxnSp>
        <p:nvCxnSpPr>
          <p:cNvPr id="25" name="直线箭头连接符 24"/>
          <p:cNvCxnSpPr/>
          <p:nvPr/>
        </p:nvCxnSpPr>
        <p:spPr>
          <a:xfrm flipV="1">
            <a:off x="3129353" y="4471134"/>
            <a:ext cx="786847" cy="9890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1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Arial Hebrew" charset="-79"/>
                <a:ea typeface="Arial Hebrew" charset="-79"/>
                <a:cs typeface="Arial Hebrew" charset="-79"/>
              </a:rPr>
              <a:t>Boundary Displacement Error (BDE)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9839" y="1099101"/>
            <a:ext cx="111151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It </a:t>
            </a:r>
            <a:r>
              <a:rPr lang="en-US" altLang="zh-CN" sz="2800" dirty="0">
                <a:latin typeface="Adobe Gothic Std B" charset="-127"/>
                <a:ea typeface="Adobe Gothic Std B" charset="-127"/>
                <a:cs typeface="Adobe Gothic Std B" charset="-127"/>
              </a:rPr>
              <a:t>defines the error of one boundary pixel as the distance between the pixel and its closest pixel in the other boundary image. </a:t>
            </a:r>
          </a:p>
          <a:p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5" name="任意形状 4"/>
          <p:cNvSpPr/>
          <p:nvPr/>
        </p:nvSpPr>
        <p:spPr>
          <a:xfrm>
            <a:off x="7364785" y="3118278"/>
            <a:ext cx="1852987" cy="3024855"/>
          </a:xfrm>
          <a:custGeom>
            <a:avLst/>
            <a:gdLst>
              <a:gd name="connsiteX0" fmla="*/ 0 w 1057054"/>
              <a:gd name="connsiteY0" fmla="*/ 16994 h 2248750"/>
              <a:gd name="connsiteX1" fmla="*/ 883403 w 1057054"/>
              <a:gd name="connsiteY1" fmla="*/ 249468 h 2248750"/>
              <a:gd name="connsiteX2" fmla="*/ 1053884 w 1057054"/>
              <a:gd name="connsiteY2" fmla="*/ 1752804 h 2248750"/>
              <a:gd name="connsiteX3" fmla="*/ 821410 w 1057054"/>
              <a:gd name="connsiteY3" fmla="*/ 2248750 h 2248750"/>
              <a:gd name="connsiteX4" fmla="*/ 821410 w 1057054"/>
              <a:gd name="connsiteY4" fmla="*/ 2248750 h 224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054" h="2248750">
                <a:moveTo>
                  <a:pt x="0" y="16994"/>
                </a:moveTo>
                <a:cubicBezTo>
                  <a:pt x="353878" y="-11420"/>
                  <a:pt x="707756" y="-39834"/>
                  <a:pt x="883403" y="249468"/>
                </a:cubicBezTo>
                <a:cubicBezTo>
                  <a:pt x="1059050" y="538770"/>
                  <a:pt x="1064216" y="1419591"/>
                  <a:pt x="1053884" y="1752804"/>
                </a:cubicBezTo>
                <a:cubicBezTo>
                  <a:pt x="1043552" y="2086017"/>
                  <a:pt x="821410" y="2248750"/>
                  <a:pt x="821410" y="2248750"/>
                </a:cubicBezTo>
                <a:lnTo>
                  <a:pt x="821410" y="2248750"/>
                </a:lnTo>
              </a:path>
            </a:pathLst>
          </a:custGeom>
          <a:noFill/>
          <a:ln w="149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任意形状 5"/>
          <p:cNvSpPr/>
          <p:nvPr/>
        </p:nvSpPr>
        <p:spPr>
          <a:xfrm>
            <a:off x="7685260" y="2586248"/>
            <a:ext cx="2068106" cy="3585106"/>
          </a:xfrm>
          <a:custGeom>
            <a:avLst/>
            <a:gdLst>
              <a:gd name="connsiteX0" fmla="*/ 0 w 1057054"/>
              <a:gd name="connsiteY0" fmla="*/ 16994 h 2248750"/>
              <a:gd name="connsiteX1" fmla="*/ 883403 w 1057054"/>
              <a:gd name="connsiteY1" fmla="*/ 249468 h 2248750"/>
              <a:gd name="connsiteX2" fmla="*/ 1053884 w 1057054"/>
              <a:gd name="connsiteY2" fmla="*/ 1752804 h 2248750"/>
              <a:gd name="connsiteX3" fmla="*/ 821410 w 1057054"/>
              <a:gd name="connsiteY3" fmla="*/ 2248750 h 2248750"/>
              <a:gd name="connsiteX4" fmla="*/ 821410 w 1057054"/>
              <a:gd name="connsiteY4" fmla="*/ 2248750 h 224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054" h="2248750">
                <a:moveTo>
                  <a:pt x="0" y="16994"/>
                </a:moveTo>
                <a:cubicBezTo>
                  <a:pt x="353878" y="-11420"/>
                  <a:pt x="707756" y="-39834"/>
                  <a:pt x="883403" y="249468"/>
                </a:cubicBezTo>
                <a:cubicBezTo>
                  <a:pt x="1059050" y="538770"/>
                  <a:pt x="1064216" y="1419591"/>
                  <a:pt x="1053884" y="1752804"/>
                </a:cubicBezTo>
                <a:cubicBezTo>
                  <a:pt x="1043552" y="2086017"/>
                  <a:pt x="821410" y="2248750"/>
                  <a:pt x="821410" y="2248750"/>
                </a:cubicBezTo>
                <a:lnTo>
                  <a:pt x="821410" y="2248750"/>
                </a:lnTo>
              </a:path>
            </a:pathLst>
          </a:custGeom>
          <a:noFill/>
          <a:ln w="149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098437" y="4295911"/>
            <a:ext cx="203446" cy="2044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651643" y="4286021"/>
            <a:ext cx="203446" cy="20444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363328" y="5020084"/>
            <a:ext cx="285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segmentation result </a:t>
            </a:r>
            <a:endParaRPr kumimoji="1" lang="zh-CN" altLang="en-US" sz="2400" b="1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855089" y="4065078"/>
            <a:ext cx="1876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0070C0"/>
                </a:solidFill>
                <a:latin typeface="Arial Hebrew" charset="-79"/>
                <a:ea typeface="Arial Hebrew" charset="-79"/>
                <a:cs typeface="Arial Hebrew" charset="-79"/>
              </a:rPr>
              <a:t>ground-truth</a:t>
            </a:r>
            <a:endParaRPr kumimoji="1" lang="zh-CN" altLang="en-US" sz="2400" b="1" dirty="0">
              <a:solidFill>
                <a:srgbClr val="0070C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cxnSp>
        <p:nvCxnSpPr>
          <p:cNvPr id="18" name="直线箭头连接符 17"/>
          <p:cNvCxnSpPr/>
          <p:nvPr/>
        </p:nvCxnSpPr>
        <p:spPr>
          <a:xfrm>
            <a:off x="9301883" y="4398133"/>
            <a:ext cx="349760" cy="0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形状 18"/>
          <p:cNvSpPr/>
          <p:nvPr/>
        </p:nvSpPr>
        <p:spPr>
          <a:xfrm>
            <a:off x="1192255" y="3201168"/>
            <a:ext cx="1852987" cy="3024855"/>
          </a:xfrm>
          <a:custGeom>
            <a:avLst/>
            <a:gdLst>
              <a:gd name="connsiteX0" fmla="*/ 0 w 1057054"/>
              <a:gd name="connsiteY0" fmla="*/ 16994 h 2248750"/>
              <a:gd name="connsiteX1" fmla="*/ 883403 w 1057054"/>
              <a:gd name="connsiteY1" fmla="*/ 249468 h 2248750"/>
              <a:gd name="connsiteX2" fmla="*/ 1053884 w 1057054"/>
              <a:gd name="connsiteY2" fmla="*/ 1752804 h 2248750"/>
              <a:gd name="connsiteX3" fmla="*/ 821410 w 1057054"/>
              <a:gd name="connsiteY3" fmla="*/ 2248750 h 2248750"/>
              <a:gd name="connsiteX4" fmla="*/ 821410 w 1057054"/>
              <a:gd name="connsiteY4" fmla="*/ 2248750 h 224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054" h="2248750">
                <a:moveTo>
                  <a:pt x="0" y="16994"/>
                </a:moveTo>
                <a:cubicBezTo>
                  <a:pt x="353878" y="-11420"/>
                  <a:pt x="707756" y="-39834"/>
                  <a:pt x="883403" y="249468"/>
                </a:cubicBezTo>
                <a:cubicBezTo>
                  <a:pt x="1059050" y="538770"/>
                  <a:pt x="1064216" y="1419591"/>
                  <a:pt x="1053884" y="1752804"/>
                </a:cubicBezTo>
                <a:cubicBezTo>
                  <a:pt x="1043552" y="2086017"/>
                  <a:pt x="821410" y="2248750"/>
                  <a:pt x="821410" y="2248750"/>
                </a:cubicBezTo>
                <a:lnTo>
                  <a:pt x="821410" y="2248750"/>
                </a:lnTo>
              </a:path>
            </a:pathLst>
          </a:custGeom>
          <a:noFill/>
          <a:ln w="149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任意形状 19"/>
          <p:cNvSpPr/>
          <p:nvPr/>
        </p:nvSpPr>
        <p:spPr>
          <a:xfrm>
            <a:off x="1949817" y="2669138"/>
            <a:ext cx="2068106" cy="3585106"/>
          </a:xfrm>
          <a:custGeom>
            <a:avLst/>
            <a:gdLst>
              <a:gd name="connsiteX0" fmla="*/ 0 w 1057054"/>
              <a:gd name="connsiteY0" fmla="*/ 16994 h 2248750"/>
              <a:gd name="connsiteX1" fmla="*/ 883403 w 1057054"/>
              <a:gd name="connsiteY1" fmla="*/ 249468 h 2248750"/>
              <a:gd name="connsiteX2" fmla="*/ 1053884 w 1057054"/>
              <a:gd name="connsiteY2" fmla="*/ 1752804 h 2248750"/>
              <a:gd name="connsiteX3" fmla="*/ 821410 w 1057054"/>
              <a:gd name="connsiteY3" fmla="*/ 2248750 h 2248750"/>
              <a:gd name="connsiteX4" fmla="*/ 821410 w 1057054"/>
              <a:gd name="connsiteY4" fmla="*/ 2248750 h 224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054" h="2248750">
                <a:moveTo>
                  <a:pt x="0" y="16994"/>
                </a:moveTo>
                <a:cubicBezTo>
                  <a:pt x="353878" y="-11420"/>
                  <a:pt x="707756" y="-39834"/>
                  <a:pt x="883403" y="249468"/>
                </a:cubicBezTo>
                <a:cubicBezTo>
                  <a:pt x="1059050" y="538770"/>
                  <a:pt x="1064216" y="1419591"/>
                  <a:pt x="1053884" y="1752804"/>
                </a:cubicBezTo>
                <a:cubicBezTo>
                  <a:pt x="1043552" y="2086017"/>
                  <a:pt x="821410" y="2248750"/>
                  <a:pt x="821410" y="2248750"/>
                </a:cubicBezTo>
                <a:lnTo>
                  <a:pt x="821410" y="2248750"/>
                </a:lnTo>
              </a:path>
            </a:pathLst>
          </a:custGeom>
          <a:noFill/>
          <a:ln w="149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925907" y="4378801"/>
            <a:ext cx="203446" cy="2044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916200" y="4359468"/>
            <a:ext cx="203446" cy="20444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3955" y="5115276"/>
            <a:ext cx="285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segmentation result </a:t>
            </a:r>
            <a:endParaRPr kumimoji="1" lang="zh-CN" altLang="en-US" sz="2400" b="1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95557" y="4009469"/>
            <a:ext cx="1876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0070C0"/>
                </a:solidFill>
                <a:latin typeface="Arial Hebrew" charset="-79"/>
                <a:ea typeface="Arial Hebrew" charset="-79"/>
                <a:cs typeface="Arial Hebrew" charset="-79"/>
              </a:rPr>
              <a:t>ground-truth</a:t>
            </a:r>
            <a:endParaRPr kumimoji="1" lang="zh-CN" altLang="en-US" sz="2400" b="1" dirty="0">
              <a:solidFill>
                <a:srgbClr val="0070C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cxnSp>
        <p:nvCxnSpPr>
          <p:cNvPr id="25" name="直线箭头连接符 24"/>
          <p:cNvCxnSpPr/>
          <p:nvPr/>
        </p:nvCxnSpPr>
        <p:spPr>
          <a:xfrm flipV="1">
            <a:off x="3129353" y="4471134"/>
            <a:ext cx="786847" cy="9890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746732" y="6109774"/>
            <a:ext cx="4906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smtClean="0">
                <a:solidFill>
                  <a:srgbClr val="7030A0"/>
                </a:solidFill>
                <a:latin typeface="Arial Hebrew" charset="-79"/>
                <a:ea typeface="Arial Hebrew" charset="-79"/>
                <a:cs typeface="Arial Hebrew" charset="-79"/>
              </a:rPr>
              <a:t>better segmentation result</a:t>
            </a:r>
            <a:r>
              <a:rPr kumimoji="1" lang="zh-CN" altLang="en-US" sz="3200" b="1" dirty="0" smtClean="0">
                <a:solidFill>
                  <a:srgbClr val="7030A0"/>
                </a:solidFill>
                <a:latin typeface="Arial Hebrew" charset="-79"/>
                <a:ea typeface="Arial Hebrew" charset="-79"/>
                <a:cs typeface="Arial Hebrew" charset="-79"/>
              </a:rPr>
              <a:t> </a:t>
            </a:r>
            <a:endParaRPr kumimoji="1" lang="zh-CN" altLang="en-US" sz="3200" b="1" dirty="0">
              <a:solidFill>
                <a:srgbClr val="7030A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72480" y="2144879"/>
            <a:ext cx="5846645" cy="4508170"/>
          </a:xfrm>
          <a:prstGeom prst="rect">
            <a:avLst/>
          </a:prstGeom>
          <a:noFill/>
          <a:ln w="539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243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15393"/>
              </p:ext>
            </p:extLst>
          </p:nvPr>
        </p:nvGraphicFramePr>
        <p:xfrm>
          <a:off x="3182883" y="1529255"/>
          <a:ext cx="5961118" cy="45089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5379"/>
                <a:gridCol w="1765739"/>
              </a:tblGrid>
              <a:tr h="7205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dobe Gothic Std B" charset="-127"/>
                          <a:ea typeface="Adobe Gothic Std B" charset="-127"/>
                          <a:cs typeface="Adobe Gothic Std B" charset="-127"/>
                        </a:rPr>
                        <a:t>F-measure</a:t>
                      </a:r>
                      <a:endParaRPr lang="zh-CN" altLang="en-US" dirty="0">
                        <a:latin typeface="Adobe Gothic Std B" charset="-127"/>
                        <a:ea typeface="Adobe Gothic Std B" charset="-127"/>
                        <a:cs typeface="Adobe Gothic Std B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670"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r>
                        <a:rPr lang="en-US" altLang="zh-CN" sz="1800" b="1" dirty="0" smtClean="0">
                          <a:latin typeface="Adobe Gothic Std B" charset="-127"/>
                          <a:ea typeface="Adobe Gothic Std B" charset="-127"/>
                          <a:cs typeface="Adobe Gothic Std B" charset="-127"/>
                        </a:rPr>
                        <a:t>Segmentation Covering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6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smtClean="0">
                          <a:latin typeface="Adobe Gothic Std B" charset="-127"/>
                          <a:ea typeface="Adobe Gothic Std B" charset="-127"/>
                          <a:cs typeface="Adobe Gothic Std B" charset="-127"/>
                        </a:rPr>
                        <a:t>Probabilistic Rand (PR) index </a:t>
                      </a:r>
                    </a:p>
                    <a:p>
                      <a:pPr algn="ctr"/>
                      <a:endParaRPr lang="zh-CN" altLang="en-US" dirty="0">
                        <a:latin typeface="Adobe Gothic Std B" charset="-127"/>
                        <a:ea typeface="Adobe Gothic Std B" charset="-127"/>
                        <a:cs typeface="Adobe Gothic Std B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6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smtClean="0">
                          <a:latin typeface="Adobe Gothic Std B" charset="-127"/>
                          <a:ea typeface="Adobe Gothic Std B" charset="-127"/>
                          <a:cs typeface="Adobe Gothic Std B" charset="-127"/>
                        </a:rPr>
                        <a:t>Variation of Information (VI)</a:t>
                      </a:r>
                    </a:p>
                    <a:p>
                      <a:pPr algn="ctr"/>
                      <a:endParaRPr lang="zh-CN" altLang="en-US" dirty="0">
                        <a:latin typeface="Adobe Gothic Std B" charset="-127"/>
                        <a:ea typeface="Adobe Gothic Std B" charset="-127"/>
                        <a:cs typeface="Adobe Gothic Std B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6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smtClean="0">
                          <a:latin typeface="Adobe Gothic Std B" charset="-127"/>
                          <a:ea typeface="Adobe Gothic Std B" charset="-127"/>
                          <a:cs typeface="Adobe Gothic Std B" charset="-127"/>
                        </a:rPr>
                        <a:t>Global Consistency Error (GCE)</a:t>
                      </a:r>
                    </a:p>
                    <a:p>
                      <a:pPr algn="ctr"/>
                      <a:endParaRPr lang="zh-CN" altLang="en-US" dirty="0">
                        <a:latin typeface="Adobe Gothic Std B" charset="-127"/>
                        <a:ea typeface="Adobe Gothic Std B" charset="-127"/>
                        <a:cs typeface="Adobe Gothic Std B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6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smtClean="0">
                          <a:latin typeface="Adobe Gothic Std B" charset="-127"/>
                          <a:ea typeface="Adobe Gothic Std B" charset="-127"/>
                          <a:cs typeface="Adobe Gothic Std B" charset="-127"/>
                        </a:rPr>
                        <a:t>Boundary Displacement Error (BDE) </a:t>
                      </a:r>
                    </a:p>
                    <a:p>
                      <a:pPr algn="ctr"/>
                      <a:endParaRPr lang="zh-CN" altLang="en-US" dirty="0">
                        <a:latin typeface="Adobe Gothic Std B" charset="-127"/>
                        <a:ea typeface="Adobe Gothic Std B" charset="-127"/>
                        <a:cs typeface="Adobe Gothic Std B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To Get High Quality of Segmentation</a:t>
            </a:r>
            <a:endParaRPr lang="zh-CN" altLang="en-US" sz="4000" b="1" dirty="0" smtClean="0">
              <a:latin typeface="Arial Hebrew" charset="-79"/>
              <a:ea typeface="Arial Hebrew" charset="-79"/>
              <a:cs typeface="Arial Hebrew" charset="-79"/>
            </a:endParaRPr>
          </a:p>
        </p:txBody>
      </p:sp>
      <p:cxnSp>
        <p:nvCxnSpPr>
          <p:cNvPr id="14" name="直线箭头连接符 13"/>
          <p:cNvCxnSpPr/>
          <p:nvPr/>
        </p:nvCxnSpPr>
        <p:spPr>
          <a:xfrm flipV="1">
            <a:off x="8308429" y="1655380"/>
            <a:ext cx="0" cy="39413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V="1">
            <a:off x="8308429" y="3132083"/>
            <a:ext cx="0" cy="39413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V="1">
            <a:off x="8308429" y="2420007"/>
            <a:ext cx="0" cy="39413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>
            <a:off x="8308429" y="4642945"/>
            <a:ext cx="0" cy="39413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>
            <a:off x="8308429" y="5394434"/>
            <a:ext cx="0" cy="39413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8308429" y="3896711"/>
            <a:ext cx="0" cy="39413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22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265" y="864624"/>
            <a:ext cx="1404333" cy="94736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r="1609"/>
          <a:stretch/>
        </p:blipFill>
        <p:spPr>
          <a:xfrm>
            <a:off x="8273265" y="3721796"/>
            <a:ext cx="1388657" cy="95225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" t="2378" r="494" b="2752"/>
          <a:stretch/>
        </p:blipFill>
        <p:spPr>
          <a:xfrm>
            <a:off x="8280265" y="2759358"/>
            <a:ext cx="1404331" cy="93387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" t="1655" r="2835" b="2546"/>
          <a:stretch/>
        </p:blipFill>
        <p:spPr>
          <a:xfrm>
            <a:off x="8273265" y="4708415"/>
            <a:ext cx="1381657" cy="93244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" t="1405" r="1497" b="4120"/>
          <a:stretch/>
        </p:blipFill>
        <p:spPr>
          <a:xfrm>
            <a:off x="8280264" y="5676960"/>
            <a:ext cx="1388658" cy="92846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t="2038" r="2210" b="2886"/>
          <a:stretch/>
        </p:blipFill>
        <p:spPr>
          <a:xfrm>
            <a:off x="8295939" y="1811991"/>
            <a:ext cx="1372983" cy="91532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98" y="2682478"/>
            <a:ext cx="2216062" cy="147891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9" y="669381"/>
            <a:ext cx="2216061" cy="147891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073607" y="207716"/>
            <a:ext cx="1287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Original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361512" y="2245233"/>
            <a:ext cx="2392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err="1" smtClean="0">
                <a:latin typeface="Arial Hebrew" charset="-79"/>
                <a:ea typeface="Arial Hebrew" charset="-79"/>
                <a:cs typeface="Arial Hebrew" charset="-79"/>
              </a:rPr>
              <a:t>gPb-owt-ucm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786313" y="362008"/>
            <a:ext cx="2392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latin typeface="Arial Hebrew" charset="-79"/>
                <a:ea typeface="Arial Hebrew" charset="-79"/>
                <a:cs typeface="Arial Hebrew" charset="-79"/>
              </a:rPr>
              <a:t>G</a:t>
            </a:r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round-truth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cxnSp>
        <p:nvCxnSpPr>
          <p:cNvPr id="35" name="直线箭头连接符 34"/>
          <p:cNvCxnSpPr>
            <a:stCxn id="26" idx="3"/>
            <a:endCxn id="18" idx="1"/>
          </p:cNvCxnSpPr>
          <p:nvPr/>
        </p:nvCxnSpPr>
        <p:spPr>
          <a:xfrm flipV="1">
            <a:off x="4665660" y="1338308"/>
            <a:ext cx="3614605" cy="20836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>
            <a:stCxn id="26" idx="3"/>
            <a:endCxn id="23" idx="1"/>
          </p:cNvCxnSpPr>
          <p:nvPr/>
        </p:nvCxnSpPr>
        <p:spPr>
          <a:xfrm flipV="1">
            <a:off x="4665660" y="2269652"/>
            <a:ext cx="3630279" cy="11522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>
            <a:stCxn id="26" idx="3"/>
            <a:endCxn id="20" idx="1"/>
          </p:cNvCxnSpPr>
          <p:nvPr/>
        </p:nvCxnSpPr>
        <p:spPr>
          <a:xfrm flipV="1">
            <a:off x="4665660" y="3226298"/>
            <a:ext cx="3614605" cy="195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/>
          <p:cNvCxnSpPr>
            <a:stCxn id="26" idx="3"/>
            <a:endCxn id="19" idx="1"/>
          </p:cNvCxnSpPr>
          <p:nvPr/>
        </p:nvCxnSpPr>
        <p:spPr>
          <a:xfrm>
            <a:off x="4665660" y="3421933"/>
            <a:ext cx="3607605" cy="7759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/>
          <p:cNvCxnSpPr>
            <a:stCxn id="26" idx="3"/>
            <a:endCxn id="21" idx="1"/>
          </p:cNvCxnSpPr>
          <p:nvPr/>
        </p:nvCxnSpPr>
        <p:spPr>
          <a:xfrm>
            <a:off x="4665660" y="3421933"/>
            <a:ext cx="3607605" cy="17527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>
            <a:stCxn id="26" idx="3"/>
            <a:endCxn id="22" idx="1"/>
          </p:cNvCxnSpPr>
          <p:nvPr/>
        </p:nvCxnSpPr>
        <p:spPr>
          <a:xfrm>
            <a:off x="4665660" y="3421933"/>
            <a:ext cx="3614604" cy="27192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81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5927554" y="1112429"/>
            <a:ext cx="3497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Evaluation result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5933384" y="2017043"/>
            <a:ext cx="3497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Evaluation result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5927554" y="2977117"/>
            <a:ext cx="3497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Evaluation result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920554" y="3929083"/>
            <a:ext cx="3497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Evaluation result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5927554" y="4940979"/>
            <a:ext cx="3497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Evaluation result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5927554" y="5880399"/>
            <a:ext cx="3497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Evaluation result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9161494" y="3095907"/>
            <a:ext cx="3497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Final</a:t>
            </a:r>
          </a:p>
          <a:p>
            <a:pPr algn="ctr"/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Evaluation result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529" y="842300"/>
            <a:ext cx="1404333" cy="94736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r="1609"/>
          <a:stretch/>
        </p:blipFill>
        <p:spPr>
          <a:xfrm>
            <a:off x="4307529" y="3699472"/>
            <a:ext cx="1388657" cy="95225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" t="2378" r="494" b="2752"/>
          <a:stretch/>
        </p:blipFill>
        <p:spPr>
          <a:xfrm>
            <a:off x="4314529" y="2737034"/>
            <a:ext cx="1404331" cy="93387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" t="1655" r="2835" b="2546"/>
          <a:stretch/>
        </p:blipFill>
        <p:spPr>
          <a:xfrm>
            <a:off x="4307529" y="4686091"/>
            <a:ext cx="1381657" cy="93244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" t="1405" r="1497" b="4120"/>
          <a:stretch/>
        </p:blipFill>
        <p:spPr>
          <a:xfrm>
            <a:off x="4314528" y="5654636"/>
            <a:ext cx="1388658" cy="92846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t="2038" r="2210" b="2886"/>
          <a:stretch/>
        </p:blipFill>
        <p:spPr>
          <a:xfrm>
            <a:off x="4330203" y="1789667"/>
            <a:ext cx="1372983" cy="91532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16" y="3056660"/>
            <a:ext cx="2216062" cy="147891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311466" y="2573987"/>
            <a:ext cx="2392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err="1" smtClean="0">
                <a:latin typeface="Arial Hebrew" charset="-79"/>
                <a:ea typeface="Arial Hebrew" charset="-79"/>
                <a:cs typeface="Arial Hebrew" charset="-79"/>
              </a:rPr>
              <a:t>gPb-owt-ucm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820577" y="380309"/>
            <a:ext cx="2392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latin typeface="Arial Hebrew" charset="-79"/>
                <a:ea typeface="Arial Hebrew" charset="-79"/>
                <a:cs typeface="Arial Hebrew" charset="-79"/>
              </a:rPr>
              <a:t>G</a:t>
            </a:r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round-truth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cxnSp>
        <p:nvCxnSpPr>
          <p:cNvPr id="35" name="直线箭头连接符 34"/>
          <p:cNvCxnSpPr>
            <a:stCxn id="26" idx="3"/>
            <a:endCxn id="18" idx="1"/>
          </p:cNvCxnSpPr>
          <p:nvPr/>
        </p:nvCxnSpPr>
        <p:spPr>
          <a:xfrm flipV="1">
            <a:off x="2635078" y="1315984"/>
            <a:ext cx="1679451" cy="24801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>
            <a:stCxn id="26" idx="3"/>
            <a:endCxn id="23" idx="1"/>
          </p:cNvCxnSpPr>
          <p:nvPr/>
        </p:nvCxnSpPr>
        <p:spPr>
          <a:xfrm flipV="1">
            <a:off x="2635078" y="2247328"/>
            <a:ext cx="1695125" cy="15487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>
            <a:stCxn id="26" idx="3"/>
            <a:endCxn id="20" idx="1"/>
          </p:cNvCxnSpPr>
          <p:nvPr/>
        </p:nvCxnSpPr>
        <p:spPr>
          <a:xfrm flipV="1">
            <a:off x="2635078" y="3203974"/>
            <a:ext cx="1679451" cy="5921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/>
          <p:cNvCxnSpPr>
            <a:stCxn id="26" idx="3"/>
            <a:endCxn id="19" idx="1"/>
          </p:cNvCxnSpPr>
          <p:nvPr/>
        </p:nvCxnSpPr>
        <p:spPr>
          <a:xfrm>
            <a:off x="2635078" y="3796115"/>
            <a:ext cx="1672451" cy="3794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/>
          <p:cNvCxnSpPr>
            <a:stCxn id="26" idx="3"/>
            <a:endCxn id="21" idx="1"/>
          </p:cNvCxnSpPr>
          <p:nvPr/>
        </p:nvCxnSpPr>
        <p:spPr>
          <a:xfrm>
            <a:off x="2635078" y="3796115"/>
            <a:ext cx="1672451" cy="1356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>
            <a:stCxn id="26" idx="3"/>
            <a:endCxn id="22" idx="1"/>
          </p:cNvCxnSpPr>
          <p:nvPr/>
        </p:nvCxnSpPr>
        <p:spPr>
          <a:xfrm>
            <a:off x="2635078" y="3796115"/>
            <a:ext cx="1679450" cy="23227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388105" y="1323443"/>
            <a:ext cx="3497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Evaluation</a:t>
            </a:r>
          </a:p>
          <a:p>
            <a:pPr algn="ctr"/>
            <a:r>
              <a:rPr kumimoji="1" lang="en-US" altLang="zh-CN" sz="24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Measure</a:t>
            </a:r>
            <a:endParaRPr kumimoji="1" lang="zh-CN" altLang="en-US" sz="2400" b="1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548285" y="1023468"/>
            <a:ext cx="2242212" cy="536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5" name="直线箭头连接符 74"/>
          <p:cNvCxnSpPr/>
          <p:nvPr/>
        </p:nvCxnSpPr>
        <p:spPr>
          <a:xfrm flipV="1">
            <a:off x="5671492" y="1328289"/>
            <a:ext cx="859099" cy="50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/>
          <p:cNvSpPr/>
          <p:nvPr/>
        </p:nvSpPr>
        <p:spPr>
          <a:xfrm>
            <a:off x="6555285" y="1960741"/>
            <a:ext cx="2242212" cy="536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2" name="直线箭头连接符 91"/>
          <p:cNvCxnSpPr/>
          <p:nvPr/>
        </p:nvCxnSpPr>
        <p:spPr>
          <a:xfrm flipV="1">
            <a:off x="5702016" y="2265905"/>
            <a:ext cx="859099" cy="50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>
          <a:xfrm>
            <a:off x="6555285" y="2902947"/>
            <a:ext cx="2242212" cy="536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5" name="直线箭头连接符 94"/>
          <p:cNvCxnSpPr/>
          <p:nvPr/>
        </p:nvCxnSpPr>
        <p:spPr>
          <a:xfrm flipV="1">
            <a:off x="5689186" y="3208249"/>
            <a:ext cx="859099" cy="50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6548285" y="3840220"/>
            <a:ext cx="2242212" cy="536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1" name="直线箭头连接符 100"/>
          <p:cNvCxnSpPr/>
          <p:nvPr/>
        </p:nvCxnSpPr>
        <p:spPr>
          <a:xfrm flipV="1">
            <a:off x="5671492" y="4161340"/>
            <a:ext cx="859099" cy="50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/>
          <p:cNvSpPr/>
          <p:nvPr/>
        </p:nvSpPr>
        <p:spPr>
          <a:xfrm>
            <a:off x="6548285" y="4866508"/>
            <a:ext cx="2242212" cy="536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4" name="直线箭头连接符 103"/>
          <p:cNvCxnSpPr/>
          <p:nvPr/>
        </p:nvCxnSpPr>
        <p:spPr>
          <a:xfrm flipV="1">
            <a:off x="5671492" y="5171811"/>
            <a:ext cx="859099" cy="50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矩形 104"/>
          <p:cNvSpPr/>
          <p:nvPr/>
        </p:nvSpPr>
        <p:spPr>
          <a:xfrm>
            <a:off x="6555285" y="5805928"/>
            <a:ext cx="2242212" cy="5361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7" name="直线箭头连接符 106"/>
          <p:cNvCxnSpPr/>
          <p:nvPr/>
        </p:nvCxnSpPr>
        <p:spPr>
          <a:xfrm flipV="1">
            <a:off x="5696186" y="6111230"/>
            <a:ext cx="859099" cy="50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 107"/>
          <p:cNvSpPr/>
          <p:nvPr/>
        </p:nvSpPr>
        <p:spPr>
          <a:xfrm>
            <a:off x="9767077" y="3056660"/>
            <a:ext cx="2286508" cy="9145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1" name="直线箭头连接符 140"/>
          <p:cNvCxnSpPr>
            <a:stCxn id="30" idx="3"/>
            <a:endCxn id="108" idx="1"/>
          </p:cNvCxnSpPr>
          <p:nvPr/>
        </p:nvCxnSpPr>
        <p:spPr>
          <a:xfrm>
            <a:off x="8790497" y="1291536"/>
            <a:ext cx="976580" cy="22224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箭头连接符 147"/>
          <p:cNvCxnSpPr>
            <a:stCxn id="90" idx="3"/>
            <a:endCxn id="108" idx="1"/>
          </p:cNvCxnSpPr>
          <p:nvPr/>
        </p:nvCxnSpPr>
        <p:spPr>
          <a:xfrm>
            <a:off x="8797497" y="2228809"/>
            <a:ext cx="969580" cy="12851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箭头连接符 152"/>
          <p:cNvCxnSpPr/>
          <p:nvPr/>
        </p:nvCxnSpPr>
        <p:spPr>
          <a:xfrm flipV="1">
            <a:off x="8812296" y="3500044"/>
            <a:ext cx="932982" cy="631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箭头连接符 155"/>
          <p:cNvCxnSpPr>
            <a:endCxn id="108" idx="1"/>
          </p:cNvCxnSpPr>
          <p:nvPr/>
        </p:nvCxnSpPr>
        <p:spPr>
          <a:xfrm>
            <a:off x="8790104" y="3171015"/>
            <a:ext cx="976973" cy="3429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箭头连接符 166"/>
          <p:cNvCxnSpPr/>
          <p:nvPr/>
        </p:nvCxnSpPr>
        <p:spPr>
          <a:xfrm flipV="1">
            <a:off x="8813986" y="3500044"/>
            <a:ext cx="931292" cy="16717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箭头连接符 167"/>
          <p:cNvCxnSpPr>
            <a:endCxn id="108" idx="1"/>
          </p:cNvCxnSpPr>
          <p:nvPr/>
        </p:nvCxnSpPr>
        <p:spPr>
          <a:xfrm flipV="1">
            <a:off x="8784312" y="3513958"/>
            <a:ext cx="982765" cy="26264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文本框 179"/>
          <p:cNvSpPr txBox="1"/>
          <p:nvPr/>
        </p:nvSpPr>
        <p:spPr>
          <a:xfrm>
            <a:off x="7932928" y="2057388"/>
            <a:ext cx="3497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Mean</a:t>
            </a:r>
            <a:endParaRPr kumimoji="1" lang="zh-CN" altLang="en-US" sz="2400" b="1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8481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523616" y="2380416"/>
            <a:ext cx="3786187" cy="3971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799246" y="2380416"/>
            <a:ext cx="3786187" cy="3971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07" t="66875"/>
          <a:stretch/>
        </p:blipFill>
        <p:spPr>
          <a:xfrm>
            <a:off x="7050073" y="3986198"/>
            <a:ext cx="3284531" cy="21273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12704" y="2891597"/>
            <a:ext cx="4303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segmentation </a:t>
            </a:r>
          </a:p>
          <a:p>
            <a:pPr algn="ctr"/>
            <a:r>
              <a:rPr kumimoji="1" lang="en-US" altLang="zh-CN" sz="36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result</a:t>
            </a:r>
            <a:endParaRPr kumimoji="1" lang="zh-CN" altLang="en-US" sz="3600" b="1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31581" y="3095727"/>
            <a:ext cx="2727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ground-truth</a:t>
            </a:r>
            <a:endParaRPr kumimoji="1" lang="zh-CN" altLang="en-US" sz="3600" b="1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2" t="66997" r="33093"/>
          <a:stretch/>
        </p:blipFill>
        <p:spPr>
          <a:xfrm>
            <a:off x="1773646" y="3970394"/>
            <a:ext cx="3286125" cy="214312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85506" y="1447666"/>
            <a:ext cx="106209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Compare </a:t>
            </a:r>
            <a:r>
              <a:rPr lang="en-US" altLang="zh-CN" sz="40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segmentation result</a:t>
            </a:r>
            <a:r>
              <a:rPr lang="zh-CN" altLang="en-US" sz="40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with </a:t>
            </a:r>
            <a:r>
              <a:rPr kumimoji="1" lang="en-US" altLang="zh-CN" sz="40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ground-truth</a:t>
            </a:r>
            <a:endParaRPr kumimoji="1" lang="zh-CN" altLang="en-US" sz="4000" b="1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7697" y="228599"/>
            <a:ext cx="10896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Evaluation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of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Image Segmentation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7144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35" y="2265729"/>
            <a:ext cx="2671816" cy="178306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23526" y="4061608"/>
            <a:ext cx="2392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Mean</a:t>
            </a:r>
            <a:r>
              <a:rPr kumimoji="1" lang="zh-CN" altLang="en-US" sz="24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shift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09" y="914319"/>
            <a:ext cx="2671815" cy="178306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05356" y="2697381"/>
            <a:ext cx="1459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Original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853" y="2265728"/>
            <a:ext cx="2671816" cy="178306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387644" y="4048790"/>
            <a:ext cx="2392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err="1" smtClean="0">
                <a:latin typeface="Arial Hebrew" charset="-79"/>
                <a:ea typeface="Arial Hebrew" charset="-79"/>
                <a:cs typeface="Arial Hebrew" charset="-79"/>
              </a:rPr>
              <a:t>gPb-owt-ucm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525" y="2269302"/>
            <a:ext cx="2666461" cy="177948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Examples</a:t>
            </a:r>
            <a:endParaRPr lang="zh-CN" altLang="en-US" sz="4000" b="1" dirty="0" smtClean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230717" y="4049486"/>
            <a:ext cx="2392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Normalized cut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83735" y="4792157"/>
            <a:ext cx="2532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BDE: 19.1901 </a:t>
            </a:r>
          </a:p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PR: 0.60805 </a:t>
            </a:r>
          </a:p>
          <a:p>
            <a:pPr algn="ctr"/>
            <a:r>
              <a:rPr kumimoji="1" lang="de-DE" altLang="zh-CN" dirty="0" err="1" smtClean="0">
                <a:latin typeface="Adobe Gothic Std B" charset="-127"/>
                <a:ea typeface="Adobe Gothic Std B" charset="-127"/>
                <a:cs typeface="Adobe Gothic Std B" charset="-127"/>
              </a:rPr>
              <a:t>VoI</a:t>
            </a:r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: 10.492  </a:t>
            </a:r>
          </a:p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GCE: 0.052159</a:t>
            </a:r>
            <a:endParaRPr kumimoji="1" lang="zh-CN" altLang="en-US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47853" y="4792157"/>
            <a:ext cx="2532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BDE: </a:t>
            </a:r>
            <a:r>
              <a:rPr kumimoji="1" lang="pl-PL" altLang="zh-CN" dirty="0">
                <a:latin typeface="Adobe Gothic Std B" charset="-127"/>
                <a:ea typeface="Adobe Gothic Std B" charset="-127"/>
                <a:cs typeface="Adobe Gothic Std B" charset="-127"/>
              </a:rPr>
              <a:t>11.8276</a:t>
            </a:r>
            <a:endParaRPr kumimoji="1" lang="de-DE" altLang="zh-CN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PR: </a:t>
            </a:r>
            <a:r>
              <a:rPr kumimoji="1" lang="pl-PL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0.86803</a:t>
            </a:r>
            <a:endParaRPr kumimoji="1" lang="de-DE" altLang="zh-CN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algn="ctr"/>
            <a:r>
              <a:rPr kumimoji="1" lang="de-DE" altLang="zh-CN" dirty="0" err="1" smtClean="0">
                <a:latin typeface="Adobe Gothic Std B" charset="-127"/>
                <a:ea typeface="Adobe Gothic Std B" charset="-127"/>
                <a:cs typeface="Adobe Gothic Std B" charset="-127"/>
              </a:rPr>
              <a:t>VoI</a:t>
            </a:r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: </a:t>
            </a:r>
            <a:r>
              <a:rPr kumimoji="1" lang="pl-PL" altLang="zh-CN" dirty="0">
                <a:latin typeface="Adobe Gothic Std B" charset="-127"/>
                <a:ea typeface="Adobe Gothic Std B" charset="-127"/>
                <a:cs typeface="Adobe Gothic Std B" charset="-127"/>
              </a:rPr>
              <a:t>1.0278</a:t>
            </a:r>
            <a:endParaRPr kumimoji="1" lang="de-DE" altLang="zh-CN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GCE: </a:t>
            </a:r>
            <a:r>
              <a:rPr kumimoji="1" lang="pl-PL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0.10222</a:t>
            </a:r>
            <a:endParaRPr kumimoji="1" lang="zh-CN" altLang="en-US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090926" y="4792156"/>
            <a:ext cx="2532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BDE: </a:t>
            </a:r>
            <a:r>
              <a:rPr kumimoji="1" lang="pl-PL" altLang="zh-CN" dirty="0">
                <a:latin typeface="Adobe Gothic Std B" charset="-127"/>
                <a:ea typeface="Adobe Gothic Std B" charset="-127"/>
                <a:cs typeface="Adobe Gothic Std B" charset="-127"/>
              </a:rPr>
              <a:t>13.5303</a:t>
            </a:r>
            <a:endParaRPr kumimoji="1" lang="de-DE" altLang="zh-CN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PR: </a:t>
            </a:r>
            <a:r>
              <a:rPr kumimoji="1" lang="pl-PL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0.41775</a:t>
            </a:r>
          </a:p>
          <a:p>
            <a:pPr algn="ctr"/>
            <a:r>
              <a:rPr kumimoji="1" lang="de-DE" altLang="zh-CN" dirty="0" err="1" smtClean="0">
                <a:latin typeface="Adobe Gothic Std B" charset="-127"/>
                <a:ea typeface="Adobe Gothic Std B" charset="-127"/>
                <a:cs typeface="Adobe Gothic Std B" charset="-127"/>
              </a:rPr>
              <a:t>VoI</a:t>
            </a:r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: </a:t>
            </a:r>
            <a:r>
              <a:rPr kumimoji="1" lang="pl-PL" altLang="zh-CN" dirty="0">
                <a:latin typeface="Adobe Gothic Std B" charset="-127"/>
                <a:ea typeface="Adobe Gothic Std B" charset="-127"/>
                <a:cs typeface="Adobe Gothic Std B" charset="-127"/>
              </a:rPr>
              <a:t>2.0725</a:t>
            </a:r>
            <a:endParaRPr kumimoji="1" lang="de-DE" altLang="zh-CN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GCE: </a:t>
            </a:r>
            <a:r>
              <a:rPr kumimoji="1" lang="pl-PL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0.066417</a:t>
            </a:r>
            <a:endParaRPr kumimoji="1" lang="zh-CN" altLang="en-US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99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853" y="2278546"/>
            <a:ext cx="2671816" cy="178306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23526" y="4061608"/>
            <a:ext cx="2392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Mean</a:t>
            </a:r>
            <a:r>
              <a:rPr kumimoji="1" lang="zh-CN" altLang="en-US" sz="24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shift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5356" y="2697381"/>
            <a:ext cx="1459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Original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87644" y="4048790"/>
            <a:ext cx="2392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err="1" smtClean="0">
                <a:latin typeface="Arial Hebrew" charset="-79"/>
                <a:ea typeface="Arial Hebrew" charset="-79"/>
                <a:cs typeface="Arial Hebrew" charset="-79"/>
              </a:rPr>
              <a:t>gPb-owt-ucm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Examples</a:t>
            </a:r>
            <a:endParaRPr lang="zh-CN" altLang="en-US" sz="4000" b="1" dirty="0" smtClean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230717" y="4049486"/>
            <a:ext cx="2392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Normalized cut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83735" y="4792157"/>
            <a:ext cx="2532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BDE</a:t>
            </a:r>
            <a:r>
              <a:rPr kumimoji="1" lang="de-DE" altLang="zh-CN" dirty="0">
                <a:latin typeface="Adobe Gothic Std B" charset="-127"/>
                <a:ea typeface="Adobe Gothic Std B" charset="-127"/>
                <a:cs typeface="Adobe Gothic Std B" charset="-127"/>
              </a:rPr>
              <a:t>: 17.2482</a:t>
            </a:r>
            <a:endParaRPr kumimoji="1" lang="de-DE" altLang="zh-CN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PR: 0.66111</a:t>
            </a:r>
          </a:p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V</a:t>
            </a:r>
            <a:r>
              <a:rPr kumimoji="1" lang="en-US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o</a:t>
            </a:r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I: 10.2354</a:t>
            </a:r>
          </a:p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GCE: 0.050135</a:t>
            </a:r>
            <a:endParaRPr kumimoji="1" lang="zh-CN" altLang="en-US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08" y="914319"/>
            <a:ext cx="2671816" cy="17830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638" y="2286425"/>
            <a:ext cx="2660010" cy="17751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460" y="2291364"/>
            <a:ext cx="2652609" cy="177024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317748" y="4817791"/>
            <a:ext cx="2532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BDE: </a:t>
            </a:r>
            <a:r>
              <a:rPr kumimoji="1" lang="pl-PL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12.7437</a:t>
            </a:r>
            <a:endParaRPr kumimoji="1" lang="de-DE" altLang="zh-CN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PR:  </a:t>
            </a:r>
            <a:r>
              <a:rPr kumimoji="1" lang="pl-PL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0.84461</a:t>
            </a:r>
          </a:p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V</a:t>
            </a:r>
            <a:r>
              <a:rPr kumimoji="1" lang="en-US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o</a:t>
            </a:r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I: </a:t>
            </a:r>
            <a:r>
              <a:rPr kumimoji="1" lang="pl-PL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1.1124</a:t>
            </a:r>
            <a:endParaRPr kumimoji="1" lang="de-DE" altLang="zh-CN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GCE: </a:t>
            </a:r>
            <a:r>
              <a:rPr kumimoji="1" lang="pl-PL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0.10237</a:t>
            </a:r>
            <a:endParaRPr kumimoji="1" lang="zh-CN" altLang="en-US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119751" y="4830609"/>
            <a:ext cx="2532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BDE: </a:t>
            </a:r>
            <a:r>
              <a:rPr kumimoji="1" lang="pl-PL" altLang="zh-CN" dirty="0">
                <a:latin typeface="Adobe Gothic Std B" charset="-127"/>
                <a:ea typeface="Adobe Gothic Std B" charset="-127"/>
                <a:cs typeface="Adobe Gothic Std B" charset="-127"/>
              </a:rPr>
              <a:t>12.8711</a:t>
            </a:r>
            <a:endParaRPr kumimoji="1" lang="de-DE" altLang="zh-CN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PR: </a:t>
            </a:r>
            <a:r>
              <a:rPr kumimoji="1" lang="pl-PL" altLang="zh-CN" dirty="0">
                <a:latin typeface="Adobe Gothic Std B" charset="-127"/>
                <a:ea typeface="Adobe Gothic Std B" charset="-127"/>
                <a:cs typeface="Adobe Gothic Std B" charset="-127"/>
              </a:rPr>
              <a:t>0.3711</a:t>
            </a:r>
            <a:endParaRPr kumimoji="1" lang="de-DE" altLang="zh-CN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V</a:t>
            </a:r>
            <a:r>
              <a:rPr kumimoji="1" lang="en-US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o</a:t>
            </a:r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I: </a:t>
            </a:r>
            <a:r>
              <a:rPr kumimoji="1" lang="pl-PL" altLang="zh-CN" dirty="0">
                <a:latin typeface="Adobe Gothic Std B" charset="-127"/>
                <a:ea typeface="Adobe Gothic Std B" charset="-127"/>
                <a:cs typeface="Adobe Gothic Std B" charset="-127"/>
              </a:rPr>
              <a:t>2.3995</a:t>
            </a:r>
            <a:endParaRPr kumimoji="1" lang="de-DE" altLang="zh-CN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GCE: </a:t>
            </a:r>
            <a:r>
              <a:rPr kumimoji="1" lang="pl-PL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0.067568</a:t>
            </a:r>
            <a:endParaRPr kumimoji="1" lang="zh-CN" altLang="en-US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86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523526" y="4061608"/>
            <a:ext cx="2392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Mean</a:t>
            </a:r>
            <a:r>
              <a:rPr kumimoji="1" lang="zh-CN" altLang="en-US" sz="24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shift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5356" y="2697381"/>
            <a:ext cx="1459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Original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87644" y="4048790"/>
            <a:ext cx="2392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err="1" smtClean="0">
                <a:latin typeface="Arial Hebrew" charset="-79"/>
                <a:ea typeface="Arial Hebrew" charset="-79"/>
                <a:cs typeface="Arial Hebrew" charset="-79"/>
              </a:rPr>
              <a:t>gPb-owt-ucm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Examples</a:t>
            </a:r>
            <a:endParaRPr lang="zh-CN" altLang="en-US" sz="4000" b="1" dirty="0" smtClean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230717" y="4049486"/>
            <a:ext cx="2392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latin typeface="Arial Hebrew" charset="-79"/>
                <a:ea typeface="Arial Hebrew" charset="-79"/>
                <a:cs typeface="Arial Hebrew" charset="-79"/>
              </a:rPr>
              <a:t>Normalized cut</a:t>
            </a:r>
            <a:endParaRPr kumimoji="1" lang="zh-CN" altLang="en-US" sz="24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83735" y="4792157"/>
            <a:ext cx="2532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BDE: 1</a:t>
            </a:r>
            <a:r>
              <a:rPr kumimoji="1" lang="en-US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8.9191</a:t>
            </a:r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</a:p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PR: 0.6</a:t>
            </a:r>
            <a:r>
              <a:rPr kumimoji="1" lang="en-US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2417</a:t>
            </a:r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</a:p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VOI: 10.</a:t>
            </a:r>
            <a:r>
              <a:rPr kumimoji="1" lang="en-US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5723</a:t>
            </a:r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  </a:t>
            </a:r>
          </a:p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GCE: 0.05</a:t>
            </a:r>
            <a:r>
              <a:rPr kumimoji="1" lang="en-US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1471</a:t>
            </a:r>
            <a:endParaRPr kumimoji="1" lang="zh-CN" altLang="en-US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074" y="1630313"/>
            <a:ext cx="1637519" cy="24537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50" y="1630314"/>
            <a:ext cx="1633793" cy="24481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24" y="214312"/>
            <a:ext cx="1654983" cy="24798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255" y="1614437"/>
            <a:ext cx="1654983" cy="247989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317748" y="4817791"/>
            <a:ext cx="2532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BDE</a:t>
            </a:r>
            <a:r>
              <a:rPr kumimoji="1" lang="de-DE" altLang="zh-CN" dirty="0">
                <a:latin typeface="Adobe Gothic Std B" charset="-127"/>
                <a:ea typeface="Adobe Gothic Std B" charset="-127"/>
                <a:cs typeface="Adobe Gothic Std B" charset="-127"/>
              </a:rPr>
              <a:t>: </a:t>
            </a:r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11.9012</a:t>
            </a:r>
          </a:p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PR:  0.87111</a:t>
            </a:r>
            <a:endParaRPr kumimoji="1" lang="pl-PL" altLang="zh-CN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V</a:t>
            </a:r>
            <a:r>
              <a:rPr kumimoji="1" lang="en-US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o</a:t>
            </a:r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I: 1.0349 </a:t>
            </a:r>
          </a:p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GCE: 0.10537</a:t>
            </a:r>
            <a:endParaRPr kumimoji="1" lang="zh-CN" altLang="en-US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119751" y="4830609"/>
            <a:ext cx="2532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BDE: </a:t>
            </a:r>
            <a:r>
              <a:rPr kumimoji="1" lang="pl-PL" altLang="zh-CN" dirty="0">
                <a:latin typeface="Adobe Gothic Std B" charset="-127"/>
                <a:ea typeface="Adobe Gothic Std B" charset="-127"/>
                <a:cs typeface="Adobe Gothic Std B" charset="-127"/>
              </a:rPr>
              <a:t>13.7155</a:t>
            </a:r>
            <a:endParaRPr kumimoji="1" lang="de-DE" altLang="zh-CN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PR: </a:t>
            </a:r>
            <a:r>
              <a:rPr kumimoji="1" lang="pl-PL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0.40355</a:t>
            </a:r>
          </a:p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V</a:t>
            </a:r>
            <a:r>
              <a:rPr kumimoji="1" lang="en-US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o</a:t>
            </a:r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I: </a:t>
            </a:r>
            <a:r>
              <a:rPr kumimoji="1" lang="pl-PL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2.1265</a:t>
            </a:r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</a:p>
          <a:p>
            <a:pPr algn="ctr"/>
            <a:r>
              <a:rPr kumimoji="1" lang="de-DE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GCE: </a:t>
            </a:r>
            <a:r>
              <a:rPr kumimoji="1" lang="pl-PL" altLang="zh-CN" dirty="0" smtClean="0">
                <a:latin typeface="Adobe Gothic Std B" charset="-127"/>
                <a:ea typeface="Adobe Gothic Std B" charset="-127"/>
                <a:cs typeface="Adobe Gothic Std B" charset="-127"/>
              </a:rPr>
              <a:t>0.067358</a:t>
            </a:r>
            <a:endParaRPr kumimoji="1" lang="zh-CN" altLang="en-US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21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373" y="922198"/>
            <a:ext cx="5018123" cy="55137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CV Assignment 1</a:t>
            </a:r>
            <a:endParaRPr lang="zh-CN" altLang="en-US" sz="4000" b="1" dirty="0" smtClean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850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Input images</a:t>
            </a:r>
            <a:endParaRPr lang="zh-CN" altLang="en-US" sz="4000" b="1" dirty="0" smtClean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2574" y="1470682"/>
            <a:ext cx="10789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2800" b="1" dirty="0" err="1" smtClean="0">
                <a:latin typeface="Arial" charset="0"/>
                <a:ea typeface="Arial" charset="0"/>
                <a:cs typeface="Arial" charset="0"/>
              </a:rPr>
              <a:t>Use</a:t>
            </a:r>
            <a:r>
              <a:rPr lang="de-DE" altLang="zh-CN" sz="28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altLang="zh-CN" sz="2800" b="1" dirty="0" err="1" smtClean="0">
                <a:latin typeface="Arial" charset="0"/>
                <a:ea typeface="Arial" charset="0"/>
                <a:cs typeface="Arial" charset="0"/>
              </a:rPr>
              <a:t>test</a:t>
            </a:r>
            <a:r>
              <a:rPr lang="de-DE" altLang="zh-CN" sz="28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altLang="zh-CN" sz="2800" b="1" dirty="0" err="1" smtClean="0">
                <a:latin typeface="Arial" charset="0"/>
                <a:ea typeface="Arial" charset="0"/>
                <a:cs typeface="Arial" charset="0"/>
              </a:rPr>
              <a:t>set</a:t>
            </a:r>
            <a:r>
              <a:rPr lang="de-DE" altLang="zh-CN" sz="28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altLang="zh-CN" sz="2800" b="1" dirty="0" err="1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de-DE" altLang="zh-CN" sz="2800" b="1" dirty="0" smtClean="0">
                <a:latin typeface="Arial" charset="0"/>
                <a:ea typeface="Arial" charset="0"/>
                <a:cs typeface="Arial" charset="0"/>
              </a:rPr>
              <a:t> BSDS500 (</a:t>
            </a:r>
            <a:r>
              <a:rPr lang="de-DE" altLang="zh-CN" sz="2800" b="1" dirty="0" err="1" smtClean="0">
                <a:latin typeface="Arial" charset="0"/>
                <a:ea typeface="Arial" charset="0"/>
                <a:cs typeface="Arial" charset="0"/>
              </a:rPr>
              <a:t>includes</a:t>
            </a:r>
            <a:r>
              <a:rPr lang="de-DE" altLang="zh-CN" sz="2800" b="1" dirty="0" smtClean="0">
                <a:latin typeface="Arial" charset="0"/>
                <a:ea typeface="Arial" charset="0"/>
                <a:cs typeface="Arial" charset="0"/>
              </a:rPr>
              <a:t> 200 </a:t>
            </a:r>
            <a:r>
              <a:rPr lang="de-DE" altLang="zh-CN" sz="2800" b="1" dirty="0" err="1" smtClean="0">
                <a:latin typeface="Arial" charset="0"/>
                <a:ea typeface="Arial" charset="0"/>
                <a:cs typeface="Arial" charset="0"/>
              </a:rPr>
              <a:t>images</a:t>
            </a:r>
            <a:r>
              <a:rPr lang="de-DE" altLang="zh-CN" sz="2800" b="1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de-DE" altLang="zh-CN" sz="2800" dirty="0" smtClean="0"/>
              <a:t> </a:t>
            </a:r>
            <a:endParaRPr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67416" y="4093662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latin typeface="Arial" charset="0"/>
                <a:ea typeface="Arial" charset="0"/>
                <a:cs typeface="Arial" charset="0"/>
              </a:rPr>
              <a:t>BSDS500</a:t>
            </a:r>
            <a:endParaRPr kumimoji="1" lang="zh-CN" alt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3322650" y="2658091"/>
            <a:ext cx="912721" cy="3332806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974033" y="2973226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smtClean="0">
                <a:latin typeface="Arial" charset="0"/>
                <a:ea typeface="Arial" charset="0"/>
                <a:cs typeface="Arial" charset="0"/>
              </a:rPr>
              <a:t>train </a:t>
            </a:r>
            <a:r>
              <a:rPr kumimoji="1" lang="en-US" altLang="zh-CN" sz="2400" b="1" dirty="0" smtClean="0">
                <a:latin typeface="Arial" charset="0"/>
                <a:ea typeface="Arial" charset="0"/>
                <a:cs typeface="Arial" charset="0"/>
              </a:rPr>
              <a:t>set</a:t>
            </a:r>
            <a:endParaRPr kumimoji="1" lang="zh-CN" alt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02483" y="5050998"/>
            <a:ext cx="204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charset="0"/>
                <a:ea typeface="Arial" charset="0"/>
                <a:cs typeface="Arial" charset="0"/>
              </a:rPr>
              <a:t>g</a:t>
            </a:r>
            <a:r>
              <a:rPr kumimoji="1" lang="en-US" altLang="zh-CN" sz="2400" b="1" dirty="0" smtClean="0">
                <a:latin typeface="Arial" charset="0"/>
                <a:ea typeface="Arial" charset="0"/>
                <a:cs typeface="Arial" charset="0"/>
              </a:rPr>
              <a:t>round-truth</a:t>
            </a:r>
            <a:endParaRPr kumimoji="1" lang="zh-CN" alt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02483" y="3042698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latin typeface="Arial" charset="0"/>
                <a:ea typeface="Arial" charset="0"/>
                <a:cs typeface="Arial" charset="0"/>
              </a:rPr>
              <a:t>images</a:t>
            </a:r>
            <a:endParaRPr kumimoji="1" lang="zh-CN" alt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左大括号 10"/>
          <p:cNvSpPr/>
          <p:nvPr/>
        </p:nvSpPr>
        <p:spPr>
          <a:xfrm>
            <a:off x="5348337" y="2270545"/>
            <a:ext cx="532723" cy="195956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74033" y="2322334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test set</a:t>
            </a:r>
            <a:endParaRPr kumimoji="1" lang="zh-CN" altLang="en-US" sz="24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74033" y="3622167"/>
            <a:ext cx="214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latin typeface="Arial" charset="0"/>
                <a:ea typeface="Arial" charset="0"/>
                <a:cs typeface="Arial" charset="0"/>
              </a:rPr>
              <a:t>validation set</a:t>
            </a:r>
            <a:endParaRPr kumimoji="1" lang="zh-CN" altLang="en-US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68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Image segmentation methods</a:t>
            </a:r>
            <a:endParaRPr lang="zh-CN" altLang="en-US" sz="4000" b="1" dirty="0" smtClean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2574" y="1407620"/>
            <a:ext cx="10789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Arial" charset="0"/>
                <a:ea typeface="Arial" charset="0"/>
                <a:cs typeface="Arial" charset="0"/>
              </a:rPr>
              <a:t>Implement at least five image segmentation methods</a:t>
            </a:r>
            <a:endParaRPr lang="en-US" altLang="zh-CN" sz="28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de-DE" altLang="zh-CN" sz="2800" dirty="0" smtClean="0"/>
              <a:t> </a:t>
            </a:r>
            <a:endParaRPr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52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Image segmentation methods</a:t>
            </a:r>
            <a:endParaRPr lang="zh-CN" altLang="en-US" sz="4000" b="1" dirty="0" smtClean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2574" y="1407620"/>
            <a:ext cx="1078972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charset="0"/>
                <a:ea typeface="Arial" charset="0"/>
                <a:cs typeface="Arial" charset="0"/>
              </a:rPr>
              <a:t>Choose one segmentation method </a:t>
            </a:r>
            <a:r>
              <a:rPr lang="en-US" altLang="zh-CN" sz="28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respectively</a:t>
            </a:r>
            <a:r>
              <a:rPr lang="zh-CN" altLang="en-US" sz="28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b="1" dirty="0" smtClean="0">
                <a:latin typeface="Arial" charset="0"/>
                <a:ea typeface="Arial" charset="0"/>
                <a:cs typeface="Arial" charset="0"/>
              </a:rPr>
              <a:t>from: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b="1" dirty="0" smtClean="0">
                <a:latin typeface="Arial" charset="0"/>
                <a:ea typeface="Arial" charset="0"/>
                <a:cs typeface="Arial" charset="0"/>
              </a:rPr>
              <a:t>Threshold based image segmentation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b="1" dirty="0" smtClean="0">
                <a:latin typeface="Arial" charset="0"/>
                <a:ea typeface="Arial" charset="0"/>
                <a:cs typeface="Arial" charset="0"/>
              </a:rPr>
              <a:t>Edge </a:t>
            </a:r>
            <a:r>
              <a:rPr lang="en-US" altLang="zh-CN" sz="2800" b="1" dirty="0">
                <a:latin typeface="Arial" charset="0"/>
                <a:ea typeface="Arial" charset="0"/>
                <a:cs typeface="Arial" charset="0"/>
              </a:rPr>
              <a:t>based image segmentation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b="1" dirty="0" smtClean="0">
                <a:latin typeface="Arial" charset="0"/>
                <a:ea typeface="Arial" charset="0"/>
                <a:cs typeface="Arial" charset="0"/>
              </a:rPr>
              <a:t>Region based image segmentation</a:t>
            </a:r>
          </a:p>
          <a:p>
            <a:endParaRPr lang="en-US" altLang="zh-CN" sz="2800" b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sz="2800" b="1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altLang="zh-CN" sz="2800" b="1" dirty="0" smtClean="0">
                <a:latin typeface="Arial" charset="0"/>
                <a:ea typeface="Arial" charset="0"/>
                <a:cs typeface="Arial" charset="0"/>
              </a:rPr>
              <a:t>elect </a:t>
            </a:r>
            <a:r>
              <a:rPr lang="en-US" altLang="zh-CN" sz="2800" b="1" dirty="0">
                <a:latin typeface="Arial" charset="0"/>
                <a:ea typeface="Arial" charset="0"/>
                <a:cs typeface="Arial" charset="0"/>
              </a:rPr>
              <a:t>at least two approaches from</a:t>
            </a:r>
            <a:r>
              <a:rPr lang="en-US" altLang="zh-CN" sz="2800" b="1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b="1" dirty="0" smtClean="0">
                <a:latin typeface="Arial" charset="0"/>
                <a:ea typeface="Arial" charset="0"/>
                <a:cs typeface="Arial" charset="0"/>
              </a:rPr>
              <a:t>Mean Shift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b="1" dirty="0" smtClean="0">
                <a:latin typeface="Arial" charset="0"/>
                <a:ea typeface="Arial" charset="0"/>
                <a:cs typeface="Arial" charset="0"/>
              </a:rPr>
              <a:t>Normalized Cut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b="1" dirty="0" smtClean="0">
                <a:latin typeface="Arial" charset="0"/>
                <a:ea typeface="Arial" charset="0"/>
                <a:cs typeface="Arial" charset="0"/>
              </a:rPr>
              <a:t>Efficient </a:t>
            </a:r>
            <a:r>
              <a:rPr lang="en-US" altLang="zh-CN" sz="2800" b="1" dirty="0">
                <a:latin typeface="Arial" charset="0"/>
                <a:ea typeface="Arial" charset="0"/>
                <a:cs typeface="Arial" charset="0"/>
              </a:rPr>
              <a:t>Graph-Based Image </a:t>
            </a:r>
            <a:r>
              <a:rPr lang="en-US" altLang="zh-CN" sz="2800" b="1" dirty="0" smtClean="0">
                <a:latin typeface="Arial" charset="0"/>
                <a:ea typeface="Arial" charset="0"/>
                <a:cs typeface="Arial" charset="0"/>
              </a:rPr>
              <a:t>Segmentation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b="1" dirty="0" err="1" smtClean="0">
                <a:latin typeface="Arial" charset="0"/>
                <a:ea typeface="Arial" charset="0"/>
                <a:cs typeface="Arial" charset="0"/>
              </a:rPr>
              <a:t>gPb-owt-ucm</a:t>
            </a:r>
            <a:endParaRPr lang="en-US" altLang="zh-CN" sz="2800" b="1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2800" b="1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2800" b="1" dirty="0">
              <a:latin typeface="Arial" charset="0"/>
              <a:ea typeface="Arial" charset="0"/>
              <a:cs typeface="Arial" charset="0"/>
            </a:endParaRPr>
          </a:p>
          <a:p>
            <a:endParaRPr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405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sz="4000" b="1" dirty="0">
                <a:latin typeface="Arial Hebrew" charset="-79"/>
                <a:ea typeface="Arial Hebrew" charset="-79"/>
                <a:cs typeface="Arial Hebrew" charset="-79"/>
              </a:rPr>
              <a:t>S</a:t>
            </a: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egmentation evaluation methods</a:t>
            </a:r>
            <a:endParaRPr lang="zh-CN" altLang="en-US" sz="4000" b="1" dirty="0" smtClean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2574" y="1407620"/>
            <a:ext cx="1078972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Arial" charset="0"/>
                <a:ea typeface="Arial" charset="0"/>
                <a:cs typeface="Arial" charset="0"/>
              </a:rPr>
              <a:t>Use at least three image segmentation measures from:</a:t>
            </a:r>
          </a:p>
          <a:p>
            <a:r>
              <a:rPr lang="en-US" altLang="zh-CN" sz="2800" dirty="0"/>
              <a:t>• </a:t>
            </a:r>
            <a:r>
              <a:rPr lang="en-US" altLang="zh-CN" sz="2800" dirty="0" smtClean="0"/>
              <a:t>  </a:t>
            </a:r>
            <a:r>
              <a:rPr lang="en-US" altLang="zh-CN" sz="2800" b="1" dirty="0" smtClean="0">
                <a:latin typeface="Arial" charset="0"/>
                <a:ea typeface="Arial" charset="0"/>
                <a:cs typeface="Arial" charset="0"/>
              </a:rPr>
              <a:t>F-measure</a:t>
            </a:r>
            <a:r>
              <a:rPr lang="en-US" altLang="zh-CN" sz="2800" b="1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altLang="zh-CN" sz="2800" b="1" dirty="0">
                <a:latin typeface="Arial" charset="0"/>
                <a:ea typeface="Arial" charset="0"/>
                <a:cs typeface="Arial" charset="0"/>
              </a:rPr>
            </a:br>
            <a:r>
              <a:rPr lang="en-US" altLang="zh-CN" sz="2800" b="1" dirty="0">
                <a:latin typeface="Arial" charset="0"/>
                <a:ea typeface="Arial" charset="0"/>
                <a:cs typeface="Arial" charset="0"/>
              </a:rPr>
              <a:t>• </a:t>
            </a:r>
            <a:r>
              <a:rPr lang="en-US" altLang="zh-CN" sz="2800" b="1" dirty="0" smtClean="0">
                <a:latin typeface="Arial" charset="0"/>
                <a:ea typeface="Arial" charset="0"/>
                <a:cs typeface="Arial" charset="0"/>
              </a:rPr>
              <a:t>  Segmentation </a:t>
            </a:r>
            <a:r>
              <a:rPr lang="en-US" altLang="zh-CN" sz="2800" b="1" dirty="0">
                <a:latin typeface="Arial" charset="0"/>
                <a:ea typeface="Arial" charset="0"/>
                <a:cs typeface="Arial" charset="0"/>
              </a:rPr>
              <a:t>Covering</a:t>
            </a:r>
            <a:br>
              <a:rPr lang="en-US" altLang="zh-CN" sz="2800" b="1" dirty="0">
                <a:latin typeface="Arial" charset="0"/>
                <a:ea typeface="Arial" charset="0"/>
                <a:cs typeface="Arial" charset="0"/>
              </a:rPr>
            </a:br>
            <a:r>
              <a:rPr lang="en-US" altLang="zh-CN" sz="2800" b="1" dirty="0">
                <a:latin typeface="Arial" charset="0"/>
                <a:ea typeface="Arial" charset="0"/>
                <a:cs typeface="Arial" charset="0"/>
              </a:rPr>
              <a:t>• </a:t>
            </a:r>
            <a:r>
              <a:rPr lang="en-US" altLang="zh-CN" sz="2800" b="1" dirty="0" smtClean="0">
                <a:latin typeface="Arial" charset="0"/>
                <a:ea typeface="Arial" charset="0"/>
                <a:cs typeface="Arial" charset="0"/>
              </a:rPr>
              <a:t>  Probabilistic </a:t>
            </a:r>
            <a:r>
              <a:rPr lang="en-US" altLang="zh-CN" sz="2800" b="1" dirty="0">
                <a:latin typeface="Arial" charset="0"/>
                <a:ea typeface="Arial" charset="0"/>
                <a:cs typeface="Arial" charset="0"/>
              </a:rPr>
              <a:t>Rand (PR) index </a:t>
            </a:r>
          </a:p>
          <a:p>
            <a:r>
              <a:rPr lang="en-US" altLang="zh-CN" sz="2800" b="1" dirty="0">
                <a:latin typeface="Arial" charset="0"/>
                <a:ea typeface="Arial" charset="0"/>
                <a:cs typeface="Arial" charset="0"/>
              </a:rPr>
              <a:t>• </a:t>
            </a:r>
            <a:r>
              <a:rPr lang="en-US" altLang="zh-CN" sz="2800" b="1" dirty="0" smtClean="0">
                <a:latin typeface="Arial" charset="0"/>
                <a:ea typeface="Arial" charset="0"/>
                <a:cs typeface="Arial" charset="0"/>
              </a:rPr>
              <a:t>  Normalized </a:t>
            </a:r>
            <a:r>
              <a:rPr lang="en-US" altLang="zh-CN" sz="2800" b="1" dirty="0">
                <a:latin typeface="Arial" charset="0"/>
                <a:ea typeface="Arial" charset="0"/>
                <a:cs typeface="Arial" charset="0"/>
              </a:rPr>
              <a:t>Probabilistic Rand (NPR) index </a:t>
            </a:r>
            <a:endParaRPr lang="en-US" altLang="zh-CN" sz="2800" b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sz="2800" b="1" dirty="0" smtClean="0">
                <a:latin typeface="Arial" charset="0"/>
                <a:ea typeface="Arial" charset="0"/>
                <a:cs typeface="Arial" charset="0"/>
              </a:rPr>
              <a:t>•   Variation </a:t>
            </a:r>
            <a:r>
              <a:rPr lang="en-US" altLang="zh-CN" sz="2800" b="1" dirty="0">
                <a:latin typeface="Arial" charset="0"/>
                <a:ea typeface="Arial" charset="0"/>
                <a:cs typeface="Arial" charset="0"/>
              </a:rPr>
              <a:t>of Information (</a:t>
            </a:r>
            <a:r>
              <a:rPr lang="en-US" altLang="zh-CN" sz="2800" b="1" dirty="0" err="1" smtClean="0">
                <a:latin typeface="Arial" charset="0"/>
                <a:ea typeface="Arial" charset="0"/>
                <a:cs typeface="Arial" charset="0"/>
              </a:rPr>
              <a:t>VoI</a:t>
            </a:r>
            <a:r>
              <a:rPr lang="en-US" altLang="zh-CN" sz="2800" b="1" dirty="0">
                <a:latin typeface="Arial" charset="0"/>
                <a:ea typeface="Arial" charset="0"/>
                <a:cs typeface="Arial" charset="0"/>
              </a:rPr>
              <a:t>)</a:t>
            </a:r>
            <a:br>
              <a:rPr lang="en-US" altLang="zh-CN" sz="2800" b="1" dirty="0">
                <a:latin typeface="Arial" charset="0"/>
                <a:ea typeface="Arial" charset="0"/>
                <a:cs typeface="Arial" charset="0"/>
              </a:rPr>
            </a:br>
            <a:r>
              <a:rPr lang="en-US" altLang="zh-CN" sz="2800" b="1" dirty="0">
                <a:latin typeface="Arial" charset="0"/>
                <a:ea typeface="Arial" charset="0"/>
                <a:cs typeface="Arial" charset="0"/>
              </a:rPr>
              <a:t>• </a:t>
            </a:r>
            <a:r>
              <a:rPr lang="en-US" altLang="zh-CN" sz="2800" b="1" dirty="0" smtClean="0">
                <a:latin typeface="Arial" charset="0"/>
                <a:ea typeface="Arial" charset="0"/>
                <a:cs typeface="Arial" charset="0"/>
              </a:rPr>
              <a:t>  Global </a:t>
            </a:r>
            <a:r>
              <a:rPr lang="en-US" altLang="zh-CN" sz="2800" b="1" dirty="0">
                <a:latin typeface="Arial" charset="0"/>
                <a:ea typeface="Arial" charset="0"/>
                <a:cs typeface="Arial" charset="0"/>
              </a:rPr>
              <a:t>Consistency Error (GCE)</a:t>
            </a:r>
            <a:br>
              <a:rPr lang="en-US" altLang="zh-CN" sz="2800" b="1" dirty="0">
                <a:latin typeface="Arial" charset="0"/>
                <a:ea typeface="Arial" charset="0"/>
                <a:cs typeface="Arial" charset="0"/>
              </a:rPr>
            </a:br>
            <a:r>
              <a:rPr lang="en-US" altLang="zh-CN" sz="2800" b="1" dirty="0">
                <a:latin typeface="Arial" charset="0"/>
                <a:ea typeface="Arial" charset="0"/>
                <a:cs typeface="Arial" charset="0"/>
              </a:rPr>
              <a:t>• </a:t>
            </a:r>
            <a:r>
              <a:rPr lang="en-US" altLang="zh-CN" sz="2800" b="1" dirty="0" smtClean="0">
                <a:latin typeface="Arial" charset="0"/>
                <a:ea typeface="Arial" charset="0"/>
                <a:cs typeface="Arial" charset="0"/>
              </a:rPr>
              <a:t>  Boundary </a:t>
            </a:r>
            <a:r>
              <a:rPr lang="en-US" altLang="zh-CN" sz="2800" b="1" dirty="0">
                <a:latin typeface="Arial" charset="0"/>
                <a:ea typeface="Arial" charset="0"/>
                <a:cs typeface="Arial" charset="0"/>
              </a:rPr>
              <a:t>Displacement Error (BDE) </a:t>
            </a:r>
            <a:endParaRPr lang="zh-CN" altLang="en-US" sz="2800" b="1" dirty="0" smtClean="0">
              <a:latin typeface="Arial" charset="0"/>
              <a:ea typeface="Arial" charset="0"/>
              <a:cs typeface="Arial" charset="0"/>
            </a:endParaRPr>
          </a:p>
          <a:p>
            <a:endParaRPr lang="zh-CN" altLang="en-US" sz="2800" b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sz="28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altLang="zh-CN" sz="28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final </a:t>
            </a:r>
            <a:r>
              <a:rPr lang="en-US" altLang="zh-CN" sz="28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evaluation result of the dataset is the mean of all </a:t>
            </a:r>
            <a:r>
              <a:rPr lang="en-US" altLang="zh-CN" sz="28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evaluation results. </a:t>
            </a:r>
            <a:endParaRPr lang="en-US" altLang="zh-CN" sz="28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altLang="zh-CN" sz="2800" b="1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28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de-DE" altLang="zh-CN" sz="2800" dirty="0" smtClean="0"/>
              <a:t> </a:t>
            </a:r>
            <a:endParaRPr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336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CV Assignment 1</a:t>
            </a:r>
            <a:endParaRPr lang="zh-CN" altLang="en-US" sz="4000" b="1" dirty="0" smtClean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5374" y="1321679"/>
            <a:ext cx="117041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2800" b="1" dirty="0">
                <a:latin typeface="Arial" charset="0"/>
                <a:ea typeface="Arial" charset="0"/>
                <a:cs typeface="Arial" charset="0"/>
              </a:rPr>
              <a:t>Due Date: </a:t>
            </a:r>
            <a:r>
              <a:rPr lang="de-DE" altLang="zh-CN" sz="28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April 24, </a:t>
            </a:r>
            <a:r>
              <a:rPr lang="de-DE" altLang="zh-CN" sz="28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2017</a:t>
            </a:r>
          </a:p>
          <a:p>
            <a:endParaRPr lang="de-DE" altLang="zh-CN" sz="2800" b="1" dirty="0" smtClean="0">
              <a:latin typeface="Arial" charset="0"/>
              <a:ea typeface="Arial" charset="0"/>
              <a:cs typeface="Arial" charset="0"/>
            </a:endParaRPr>
          </a:p>
          <a:p>
            <a:endParaRPr lang="de-DE" altLang="zh-CN" sz="2800" b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de-DE" altLang="zh-CN" sz="2800" b="1" dirty="0" smtClean="0">
                <a:latin typeface="Arial" charset="0"/>
                <a:ea typeface="Arial" charset="0"/>
                <a:cs typeface="Arial" charset="0"/>
              </a:rPr>
              <a:t>Submission: 1. </a:t>
            </a:r>
            <a:r>
              <a:rPr lang="de-DE" altLang="zh-CN" sz="2800" b="1" dirty="0" err="1" smtClean="0">
                <a:latin typeface="Arial" charset="0"/>
                <a:ea typeface="Arial" charset="0"/>
                <a:cs typeface="Arial" charset="0"/>
              </a:rPr>
              <a:t>code</a:t>
            </a:r>
            <a:endParaRPr lang="de-DE" altLang="zh-CN" sz="2800" b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de-DE" altLang="zh-CN" sz="2800" b="1" dirty="0" smtClean="0">
                <a:latin typeface="Arial" charset="0"/>
                <a:ea typeface="Arial" charset="0"/>
                <a:cs typeface="Arial" charset="0"/>
              </a:rPr>
              <a:t>                       2. a </a:t>
            </a:r>
            <a:r>
              <a:rPr lang="de-DE" altLang="zh-CN" sz="2800" b="1" dirty="0" err="1" smtClean="0">
                <a:latin typeface="Arial" charset="0"/>
                <a:ea typeface="Arial" charset="0"/>
                <a:cs typeface="Arial" charset="0"/>
              </a:rPr>
              <a:t>report</a:t>
            </a:r>
            <a:r>
              <a:rPr lang="de-DE" altLang="zh-CN" sz="28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altLang="zh-CN" sz="2800" b="1" dirty="0" err="1" smtClean="0">
                <a:latin typeface="Arial" charset="0"/>
                <a:ea typeface="Arial" charset="0"/>
                <a:cs typeface="Arial" charset="0"/>
              </a:rPr>
              <a:t>with</a:t>
            </a:r>
            <a:r>
              <a:rPr lang="de-DE" altLang="zh-CN" sz="28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altLang="zh-CN" sz="2800" b="1" dirty="0" err="1">
                <a:latin typeface="Arial" charset="0"/>
                <a:ea typeface="Arial" charset="0"/>
                <a:cs typeface="Arial" charset="0"/>
              </a:rPr>
              <a:t>your</a:t>
            </a:r>
            <a:r>
              <a:rPr lang="de-DE" altLang="zh-CN" sz="2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altLang="zh-CN" sz="2800" b="1" dirty="0" err="1">
                <a:latin typeface="Arial" charset="0"/>
                <a:ea typeface="Arial" charset="0"/>
                <a:cs typeface="Arial" charset="0"/>
              </a:rPr>
              <a:t>results</a:t>
            </a:r>
            <a:r>
              <a:rPr lang="de-DE" altLang="zh-CN" sz="2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altLang="zh-CN" sz="2800" b="1" dirty="0" err="1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de-DE" altLang="zh-CN" sz="2800" b="1" dirty="0">
                <a:latin typeface="Arial" charset="0"/>
                <a:ea typeface="Arial" charset="0"/>
                <a:cs typeface="Arial" charset="0"/>
              </a:rPr>
              <a:t> simple </a:t>
            </a:r>
            <a:r>
              <a:rPr lang="de-DE" altLang="zh-CN" sz="2800" b="1" dirty="0" err="1" smtClean="0">
                <a:latin typeface="Arial" charset="0"/>
                <a:ea typeface="Arial" charset="0"/>
                <a:cs typeface="Arial" charset="0"/>
              </a:rPr>
              <a:t>explanation</a:t>
            </a:r>
            <a:endParaRPr lang="de-DE" altLang="zh-CN" sz="2800" b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de-DE" altLang="zh-CN" sz="28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de-DE" altLang="zh-CN" sz="28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de-DE" altLang="zh-CN" sz="28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altLang="zh-CN" sz="2800" b="1" dirty="0">
                <a:latin typeface="Arial" charset="0"/>
                <a:ea typeface="Arial" charset="0"/>
                <a:cs typeface="Arial" charset="0"/>
              </a:rPr>
              <a:t>Zip all </a:t>
            </a:r>
            <a:r>
              <a:rPr lang="de-DE" altLang="zh-CN" sz="2800" b="1" dirty="0" err="1">
                <a:latin typeface="Arial" charset="0"/>
                <a:ea typeface="Arial" charset="0"/>
                <a:cs typeface="Arial" charset="0"/>
              </a:rPr>
              <a:t>your</a:t>
            </a:r>
            <a:r>
              <a:rPr lang="de-DE" altLang="zh-CN" sz="2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altLang="zh-CN" sz="2800" b="1" dirty="0" err="1" smtClean="0">
                <a:latin typeface="Arial" charset="0"/>
                <a:ea typeface="Arial" charset="0"/>
                <a:cs typeface="Arial" charset="0"/>
              </a:rPr>
              <a:t>files</a:t>
            </a:r>
            <a:r>
              <a:rPr lang="de-DE" altLang="zh-CN" sz="28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altLang="zh-CN" sz="2800" b="1" dirty="0" err="1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de-DE" altLang="zh-CN" sz="2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altLang="zh-CN" sz="2800" b="1" dirty="0" err="1">
                <a:latin typeface="Arial" charset="0"/>
                <a:ea typeface="Arial" charset="0"/>
                <a:cs typeface="Arial" charset="0"/>
              </a:rPr>
              <a:t>submit</a:t>
            </a:r>
            <a:r>
              <a:rPr lang="de-DE" altLang="zh-CN" sz="2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altLang="zh-CN" sz="2800" b="1" dirty="0" err="1">
                <a:latin typeface="Arial" charset="0"/>
                <a:ea typeface="Arial" charset="0"/>
                <a:cs typeface="Arial" charset="0"/>
              </a:rPr>
              <a:t>your</a:t>
            </a:r>
            <a:r>
              <a:rPr lang="de-DE" altLang="zh-CN" sz="2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altLang="zh-CN" sz="2800" b="1" dirty="0" err="1">
                <a:latin typeface="Arial" charset="0"/>
                <a:ea typeface="Arial" charset="0"/>
                <a:cs typeface="Arial" charset="0"/>
              </a:rPr>
              <a:t>assignment</a:t>
            </a:r>
            <a:r>
              <a:rPr lang="de-DE" altLang="zh-CN" sz="2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altLang="zh-CN" sz="2800" b="1" dirty="0" err="1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de-DE" altLang="zh-CN" sz="2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altLang="zh-CN" sz="28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ouceecv@163.com </a:t>
            </a:r>
          </a:p>
          <a:p>
            <a:endParaRPr lang="de-DE" altLang="zh-CN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40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9436" y="2760784"/>
            <a:ext cx="108966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 smtClean="0">
                <a:latin typeface="Arial Hebrew" charset="-79"/>
                <a:ea typeface="Arial Hebrew" charset="-79"/>
                <a:cs typeface="Arial Hebrew" charset="-79"/>
              </a:rPr>
              <a:t>Thanks</a:t>
            </a:r>
            <a:endParaRPr kumimoji="1" lang="zh-CN" altLang="en-US" sz="6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4766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785506" y="1447666"/>
            <a:ext cx="106209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Compare </a:t>
            </a:r>
            <a:r>
              <a:rPr lang="en-US" altLang="zh-CN" sz="40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segmentation result</a:t>
            </a:r>
            <a:r>
              <a:rPr lang="zh-CN" altLang="en-US" sz="40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with </a:t>
            </a:r>
            <a:r>
              <a:rPr kumimoji="1" lang="en-US" altLang="zh-CN" sz="40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ground-truth</a:t>
            </a:r>
            <a:endParaRPr kumimoji="1" lang="zh-CN" altLang="en-US" sz="4000" b="1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7697" y="228599"/>
            <a:ext cx="10896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Evaluation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of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Image Segmentation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69778" y="3026979"/>
            <a:ext cx="30524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7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How</a:t>
            </a:r>
            <a:r>
              <a:rPr kumimoji="1" lang="zh-CN" altLang="en-US" sz="7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？</a:t>
            </a:r>
            <a:endParaRPr kumimoji="1" lang="zh-CN" altLang="en-US" sz="72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280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785506" y="1447666"/>
            <a:ext cx="106209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Compare </a:t>
            </a:r>
            <a:r>
              <a:rPr lang="en-US" altLang="zh-CN" sz="40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segmentation result</a:t>
            </a:r>
            <a:r>
              <a:rPr lang="zh-CN" altLang="en-US" sz="40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with </a:t>
            </a:r>
            <a:r>
              <a:rPr kumimoji="1" lang="en-US" altLang="zh-CN" sz="4000" b="1" dirty="0" smtClean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rPr>
              <a:t>ground-truth</a:t>
            </a:r>
            <a:endParaRPr kumimoji="1" lang="zh-CN" altLang="en-US" sz="4000" b="1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7697" y="228599"/>
            <a:ext cx="10896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Evaluation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of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Image Segmentation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69776" y="3026979"/>
            <a:ext cx="30524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7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How</a:t>
            </a:r>
            <a:r>
              <a:rPr kumimoji="1" lang="zh-CN" altLang="en-US" sz="72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？</a:t>
            </a:r>
            <a:endParaRPr kumimoji="1" lang="zh-CN" altLang="en-US" sz="72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99722" y="5098735"/>
            <a:ext cx="439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smtClean="0">
                <a:solidFill>
                  <a:schemeClr val="accent6">
                    <a:lumMod val="75000"/>
                  </a:schemeClr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Evaluation Measure</a:t>
            </a:r>
            <a:endParaRPr kumimoji="1" lang="zh-CN" altLang="en-US" sz="3600" b="1" dirty="0">
              <a:solidFill>
                <a:schemeClr val="accent6">
                  <a:lumMod val="75000"/>
                </a:schemeClr>
              </a:solidFill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8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168986" y="1689844"/>
            <a:ext cx="8443912" cy="498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3200" b="1" dirty="0" smtClean="0">
                <a:latin typeface="Arial Hebrew" charset="-79"/>
                <a:ea typeface="Arial Hebrew" charset="-79"/>
                <a:cs typeface="Arial Hebrew" charset="-79"/>
              </a:rPr>
              <a:t>F-measure</a:t>
            </a:r>
            <a:endParaRPr lang="en-US" altLang="zh-CN" sz="3200" b="1" dirty="0">
              <a:latin typeface="Arial Hebrew" charset="-79"/>
              <a:ea typeface="Arial Hebrew" charset="-79"/>
              <a:cs typeface="Arial Hebrew" charset="-79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3200" b="1" dirty="0" smtClean="0">
                <a:latin typeface="Arial Hebrew" charset="-79"/>
                <a:ea typeface="Arial Hebrew" charset="-79"/>
                <a:cs typeface="Arial Hebrew" charset="-79"/>
              </a:rPr>
              <a:t>Segmentation Covering</a:t>
            </a:r>
            <a:endParaRPr lang="en-US" altLang="zh-CN" sz="3200" b="1" dirty="0">
              <a:latin typeface="Arial Hebrew" charset="-79"/>
              <a:ea typeface="Arial Hebrew" charset="-79"/>
              <a:cs typeface="Arial Hebrew" charset="-79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3200" b="1" dirty="0" smtClean="0">
                <a:latin typeface="Arial Hebrew" charset="-79"/>
                <a:ea typeface="Arial Hebrew" charset="-79"/>
                <a:cs typeface="Arial Hebrew" charset="-79"/>
              </a:rPr>
              <a:t>Probabilistic </a:t>
            </a:r>
            <a:r>
              <a:rPr lang="en-US" altLang="zh-CN" sz="3200" b="1" dirty="0">
                <a:latin typeface="Arial Hebrew" charset="-79"/>
                <a:ea typeface="Arial Hebrew" charset="-79"/>
                <a:cs typeface="Arial Hebrew" charset="-79"/>
              </a:rPr>
              <a:t>Rand </a:t>
            </a:r>
            <a:r>
              <a:rPr lang="en-US" altLang="zh-CN" sz="3200" b="1" dirty="0" smtClean="0">
                <a:latin typeface="Arial Hebrew" charset="-79"/>
                <a:ea typeface="Arial Hebrew" charset="-79"/>
                <a:cs typeface="Arial Hebrew" charset="-79"/>
              </a:rPr>
              <a:t>Index </a:t>
            </a:r>
            <a:r>
              <a:rPr lang="en-US" altLang="zh-CN" sz="3200" b="1" dirty="0">
                <a:latin typeface="Arial Hebrew" charset="-79"/>
                <a:ea typeface="Arial Hebrew" charset="-79"/>
                <a:cs typeface="Arial Hebrew" charset="-79"/>
              </a:rPr>
              <a:t>(</a:t>
            </a:r>
            <a:r>
              <a:rPr lang="en-US" altLang="zh-CN" sz="3200" b="1" dirty="0" smtClean="0">
                <a:latin typeface="Arial Hebrew" charset="-79"/>
                <a:ea typeface="Arial Hebrew" charset="-79"/>
                <a:cs typeface="Arial Hebrew" charset="-79"/>
              </a:rPr>
              <a:t>PRI) </a:t>
            </a:r>
            <a:endParaRPr lang="en-US" altLang="zh-CN" sz="3200" b="1" dirty="0">
              <a:latin typeface="Arial Hebrew" charset="-79"/>
              <a:ea typeface="Arial Hebrew" charset="-79"/>
              <a:cs typeface="Arial Hebrew" charset="-79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3200" b="1" dirty="0" smtClean="0">
                <a:latin typeface="Arial Hebrew" charset="-79"/>
                <a:ea typeface="Arial Hebrew" charset="-79"/>
                <a:cs typeface="Arial Hebrew" charset="-79"/>
              </a:rPr>
              <a:t>Normalized </a:t>
            </a:r>
            <a:r>
              <a:rPr lang="en-US" altLang="zh-CN" sz="3200" b="1" dirty="0">
                <a:latin typeface="Arial Hebrew" charset="-79"/>
                <a:ea typeface="Arial Hebrew" charset="-79"/>
                <a:cs typeface="Arial Hebrew" charset="-79"/>
              </a:rPr>
              <a:t>Probabilistic Rand </a:t>
            </a:r>
            <a:r>
              <a:rPr lang="en-US" altLang="zh-CN" sz="3200" b="1" dirty="0" smtClean="0">
                <a:latin typeface="Arial Hebrew" charset="-79"/>
                <a:ea typeface="Arial Hebrew" charset="-79"/>
                <a:cs typeface="Arial Hebrew" charset="-79"/>
              </a:rPr>
              <a:t>Index </a:t>
            </a:r>
            <a:r>
              <a:rPr lang="en-US" altLang="zh-CN" sz="3200" b="1" dirty="0">
                <a:latin typeface="Arial Hebrew" charset="-79"/>
                <a:ea typeface="Arial Hebrew" charset="-79"/>
                <a:cs typeface="Arial Hebrew" charset="-79"/>
              </a:rPr>
              <a:t>(</a:t>
            </a:r>
            <a:r>
              <a:rPr lang="en-US" altLang="zh-CN" sz="3200" b="1" dirty="0" smtClean="0">
                <a:latin typeface="Arial Hebrew" charset="-79"/>
                <a:ea typeface="Arial Hebrew" charset="-79"/>
                <a:cs typeface="Arial Hebrew" charset="-79"/>
              </a:rPr>
              <a:t>NPRI) 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3200" b="1" dirty="0" smtClean="0">
                <a:latin typeface="Arial Hebrew" charset="-79"/>
                <a:ea typeface="Arial Hebrew" charset="-79"/>
                <a:cs typeface="Arial Hebrew" charset="-79"/>
              </a:rPr>
              <a:t>Variation </a:t>
            </a:r>
            <a:r>
              <a:rPr lang="en-US" altLang="zh-CN" sz="3200" b="1" dirty="0">
                <a:latin typeface="Arial Hebrew" charset="-79"/>
                <a:ea typeface="Arial Hebrew" charset="-79"/>
                <a:cs typeface="Arial Hebrew" charset="-79"/>
              </a:rPr>
              <a:t>of Information (</a:t>
            </a:r>
            <a:r>
              <a:rPr lang="en-US" altLang="zh-CN" sz="3200" b="1" dirty="0" err="1" smtClean="0">
                <a:latin typeface="Arial Hebrew" charset="-79"/>
                <a:ea typeface="Arial Hebrew" charset="-79"/>
                <a:cs typeface="Arial Hebrew" charset="-79"/>
              </a:rPr>
              <a:t>VoI</a:t>
            </a:r>
            <a:r>
              <a:rPr lang="en-US" altLang="zh-CN" sz="3200" b="1" dirty="0" smtClean="0">
                <a:latin typeface="Arial Hebrew" charset="-79"/>
                <a:ea typeface="Arial Hebrew" charset="-79"/>
                <a:cs typeface="Arial Hebrew" charset="-79"/>
              </a:rPr>
              <a:t>)</a:t>
            </a:r>
            <a:endParaRPr lang="en-US" altLang="zh-CN" sz="3200" b="1" dirty="0">
              <a:latin typeface="Arial Hebrew" charset="-79"/>
              <a:ea typeface="Arial Hebrew" charset="-79"/>
              <a:cs typeface="Arial Hebrew" charset="-79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3200" b="1" dirty="0" smtClean="0">
                <a:latin typeface="Arial Hebrew" charset="-79"/>
                <a:ea typeface="Arial Hebrew" charset="-79"/>
                <a:cs typeface="Arial Hebrew" charset="-79"/>
              </a:rPr>
              <a:t>Global </a:t>
            </a:r>
            <a:r>
              <a:rPr lang="en-US" altLang="zh-CN" sz="3200" b="1" dirty="0">
                <a:latin typeface="Arial Hebrew" charset="-79"/>
                <a:ea typeface="Arial Hebrew" charset="-79"/>
                <a:cs typeface="Arial Hebrew" charset="-79"/>
              </a:rPr>
              <a:t>Consistency Error (</a:t>
            </a:r>
            <a:r>
              <a:rPr lang="en-US" altLang="zh-CN" sz="3200" b="1" dirty="0" smtClean="0">
                <a:latin typeface="Arial Hebrew" charset="-79"/>
                <a:ea typeface="Arial Hebrew" charset="-79"/>
                <a:cs typeface="Arial Hebrew" charset="-79"/>
              </a:rPr>
              <a:t>GCE)</a:t>
            </a:r>
            <a:endParaRPr lang="en-US" altLang="zh-CN" sz="3200" b="1" dirty="0">
              <a:latin typeface="Arial Hebrew" charset="-79"/>
              <a:ea typeface="Arial Hebrew" charset="-79"/>
              <a:cs typeface="Arial Hebrew" charset="-79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3200" b="1" dirty="0" smtClean="0">
                <a:latin typeface="Arial Hebrew" charset="-79"/>
                <a:ea typeface="Arial Hebrew" charset="-79"/>
                <a:cs typeface="Arial Hebrew" charset="-79"/>
              </a:rPr>
              <a:t>Boundary </a:t>
            </a:r>
            <a:r>
              <a:rPr lang="en-US" altLang="zh-CN" sz="3200" b="1" dirty="0">
                <a:latin typeface="Arial Hebrew" charset="-79"/>
                <a:ea typeface="Arial Hebrew" charset="-79"/>
                <a:cs typeface="Arial Hebrew" charset="-79"/>
              </a:rPr>
              <a:t>Displacement Error (BDE) </a:t>
            </a:r>
          </a:p>
          <a:p>
            <a:pPr marL="457200" indent="-457200">
              <a:spcAft>
                <a:spcPct val="25000"/>
              </a:spcAft>
              <a:buFont typeface="Arial" charset="0"/>
              <a:buChar char="•"/>
            </a:pPr>
            <a:r>
              <a:rPr lang="is-IS" altLang="zh-CN" sz="3200" b="1" dirty="0" smtClean="0">
                <a:latin typeface="Arial Hebrew" charset="-79"/>
                <a:ea typeface="Arial Hebrew" charset="-79"/>
                <a:cs typeface="Arial Hebrew" charset="-79"/>
              </a:rPr>
              <a:t>…</a:t>
            </a:r>
            <a:r>
              <a:rPr lang="zh-CN" altLang="en-US" sz="32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is-IS" altLang="zh-CN" sz="3200" b="1" dirty="0" smtClean="0">
                <a:latin typeface="Arial Hebrew" charset="-79"/>
                <a:ea typeface="Arial Hebrew" charset="-79"/>
                <a:cs typeface="Arial Hebrew" charset="-79"/>
              </a:rPr>
              <a:t>…</a:t>
            </a:r>
            <a:endParaRPr lang="zh-CN" altLang="en-US" sz="3200" b="1" dirty="0" smtClean="0">
              <a:latin typeface="Arial Hebrew" charset="-79"/>
              <a:ea typeface="Arial Hebrew" charset="-79"/>
              <a:cs typeface="Arial Hebrew" charset="-79"/>
            </a:endParaRPr>
          </a:p>
          <a:p>
            <a:pPr>
              <a:spcAft>
                <a:spcPct val="25000"/>
              </a:spcAft>
            </a:pPr>
            <a:endParaRPr lang="zh-CN" altLang="en-US" sz="2400" dirty="0" smtClean="0">
              <a:latin typeface="Arial" charset="0"/>
            </a:endParaRPr>
          </a:p>
          <a:p>
            <a:pPr>
              <a:spcAft>
                <a:spcPct val="25000"/>
              </a:spcAft>
            </a:pPr>
            <a:endParaRPr lang="en-US" altLang="zh-CN" sz="2400" b="0" dirty="0">
              <a:latin typeface="Arial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7697" y="228599"/>
            <a:ext cx="10896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Evaluation</a:t>
            </a:r>
            <a:r>
              <a:rPr kumimoji="1"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kumimoji="1"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Measures</a:t>
            </a:r>
            <a:endParaRPr kumimoji="1"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5168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F-measure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9106" y="1132493"/>
            <a:ext cx="107897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A combination of precision and recall leads to the F-measure.</a:t>
            </a:r>
            <a:endParaRPr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316814"/>
              </p:ext>
            </p:extLst>
          </p:nvPr>
        </p:nvGraphicFramePr>
        <p:xfrm>
          <a:off x="404807" y="2187763"/>
          <a:ext cx="7935152" cy="3037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4664"/>
                <a:gridCol w="1399173"/>
                <a:gridCol w="2019908"/>
                <a:gridCol w="2191407"/>
              </a:tblGrid>
              <a:tr h="759280">
                <a:tc rowSpan="4">
                  <a:txBody>
                    <a:bodyPr/>
                    <a:lstStyle/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sz="2400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r>
                        <a:rPr lang="en-US" altLang="zh-CN" sz="24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 </a:t>
                      </a:r>
                      <a:r>
                        <a:rPr lang="en-US" altLang="zh-CN" sz="2400" b="1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Actual</a:t>
                      </a:r>
                      <a:r>
                        <a:rPr lang="en-US" altLang="zh-CN" sz="2400" b="1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class</a:t>
                      </a:r>
                      <a:endParaRPr lang="zh-CN" altLang="en-US" sz="2400" b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altLang="zh-CN" dirty="0">
                        <a:effectLst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5928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5928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5928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856483" y="2281507"/>
            <a:ext cx="258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Adobe Gothic Std B" charset="-127"/>
                <a:ea typeface="Adobe Gothic Std B" charset="-127"/>
                <a:cs typeface="Adobe Gothic Std B" charset="-127"/>
              </a:rPr>
              <a:t>Predicted class</a:t>
            </a:r>
            <a:endParaRPr lang="zh-CN" altLang="en-US" sz="24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56483" y="3065846"/>
            <a:ext cx="72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Adobe Gothic Std B" charset="-127"/>
                <a:ea typeface="Adobe Gothic Std B" charset="-127"/>
                <a:cs typeface="Adobe Gothic Std B" charset="-127"/>
              </a:rPr>
              <a:t>Yes</a:t>
            </a:r>
            <a:endParaRPr lang="zh-CN" altLang="en-US" sz="24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58589" y="3765922"/>
            <a:ext cx="72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Adobe Gothic Std B" charset="-127"/>
                <a:ea typeface="Adobe Gothic Std B" charset="-127"/>
                <a:cs typeface="Adobe Gothic Std B" charset="-127"/>
              </a:rPr>
              <a:t>Yes</a:t>
            </a:r>
            <a:endParaRPr lang="zh-CN" altLang="en-US" sz="24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58589" y="4619331"/>
            <a:ext cx="72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Adobe Gothic Std B" charset="-127"/>
                <a:ea typeface="Adobe Gothic Std B" charset="-127"/>
                <a:cs typeface="Adobe Gothic Std B" charset="-127"/>
              </a:rPr>
              <a:t>No</a:t>
            </a:r>
            <a:endParaRPr lang="zh-CN" altLang="en-US" sz="24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64270" y="3073182"/>
            <a:ext cx="72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Adobe Gothic Std B" charset="-127"/>
                <a:ea typeface="Adobe Gothic Std B" charset="-127"/>
                <a:cs typeface="Adobe Gothic Std B" charset="-127"/>
              </a:rPr>
              <a:t>No</a:t>
            </a:r>
            <a:endParaRPr lang="zh-CN" altLang="en-US" sz="24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23252" y="3806808"/>
            <a:ext cx="258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Adobe Gothic Std B" charset="-127"/>
                <a:ea typeface="Adobe Gothic Std B" charset="-127"/>
                <a:cs typeface="Adobe Gothic Std B" charset="-127"/>
              </a:rPr>
              <a:t>True positive</a:t>
            </a:r>
            <a:endParaRPr lang="zh-CN" altLang="en-US" sz="24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71186" y="4619330"/>
            <a:ext cx="258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Adobe Gothic Std B" charset="-127"/>
                <a:ea typeface="Adobe Gothic Std B" charset="-127"/>
                <a:cs typeface="Adobe Gothic Std B" charset="-127"/>
              </a:rPr>
              <a:t>False </a:t>
            </a:r>
            <a:r>
              <a:rPr lang="en-US" altLang="zh-CN" sz="24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positive</a:t>
            </a:r>
            <a:endParaRPr lang="zh-CN" altLang="en-US" sz="24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67435" y="4619363"/>
            <a:ext cx="258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Adobe Gothic Std B" charset="-127"/>
                <a:ea typeface="Adobe Gothic Std B" charset="-127"/>
                <a:cs typeface="Adobe Gothic Std B" charset="-127"/>
              </a:rPr>
              <a:t>True negative</a:t>
            </a:r>
            <a:endParaRPr lang="zh-CN" altLang="en-US" sz="24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48903" y="3860757"/>
            <a:ext cx="258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Adobe Gothic Std B" charset="-127"/>
                <a:ea typeface="Adobe Gothic Std B" charset="-127"/>
                <a:cs typeface="Adobe Gothic Std B" charset="-127"/>
              </a:rPr>
              <a:t>False </a:t>
            </a:r>
            <a:r>
              <a:rPr lang="en-US" altLang="zh-CN" sz="24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negative</a:t>
            </a:r>
            <a:endParaRPr lang="zh-CN" altLang="en-US" sz="24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8739275" y="3926457"/>
                <a:ext cx="2352760" cy="906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𝑇𝑃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kumimoji="1" lang="en-US" altLang="zh-CN" sz="2800" dirty="0" smtClean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275" y="3926457"/>
                <a:ext cx="2352760" cy="9061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8752276" y="2528367"/>
                <a:ext cx="2304542" cy="906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𝑇𝑃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kumimoji="1" lang="en-US" altLang="zh-CN" sz="2800" dirty="0" smtClean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276" y="2528367"/>
                <a:ext cx="2304542" cy="9061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9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F-measure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9106" y="1132493"/>
            <a:ext cx="107897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A combination of precision and recall leads to the F-measure.</a:t>
            </a:r>
            <a:endParaRPr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595498" y="2037549"/>
                <a:ext cx="3143874" cy="959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𝑃𝑅</m:t>
                          </m:r>
                        </m:num>
                        <m:den>
                          <m:r>
                            <a:rPr kumimoji="1" lang="bg-BG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1−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</m:d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kumimoji="1" lang="en-US" altLang="zh-CN" sz="2800" dirty="0" smtClean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498" y="2037549"/>
                <a:ext cx="3143874" cy="9598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177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Segmentation</a:t>
            </a:r>
            <a:r>
              <a:rPr lang="zh-CN" altLang="en-US" sz="4000" b="1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Covering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4035" y="1083603"/>
            <a:ext cx="106847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It measures the similarity between segmentations by weight averaging the overlaps of regions in two segmentations.</a:t>
            </a:r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en-US" altLang="zh-CN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en-US" altLang="zh-CN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2800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endParaRPr lang="zh-CN" altLang="en-US" sz="2800" dirty="0" smtClean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867410" y="2255878"/>
                <a:ext cx="5997989" cy="1194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𝐶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is-I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f>
                        <m:fPr>
                          <m:ctrlPr>
                            <a:rPr kumimoji="1" lang="bg-BG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1" lang="bg-BG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</m:d>
                          <m:r>
                            <a:rPr kumimoji="1" lang="hr-HR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kumimoji="1" lang="is-I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is-I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is-IS" altLang="zh-CN" sz="28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kumimoji="1" lang="is-I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1" lang="is-I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kumimoji="1" lang="bg-BG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hr-HR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⋂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8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8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8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hr-HR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⋃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8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8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8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410" y="2255878"/>
                <a:ext cx="5997989" cy="119487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1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9209" y="214312"/>
            <a:ext cx="969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ct val="25000"/>
              </a:spcAft>
            </a:pPr>
            <a:r>
              <a:rPr lang="en-US" altLang="zh-CN" sz="4000" b="1" dirty="0" smtClean="0">
                <a:latin typeface="Arial Hebrew" charset="-79"/>
                <a:ea typeface="Arial Hebrew" charset="-79"/>
                <a:cs typeface="Arial Hebrew" charset="-79"/>
              </a:rPr>
              <a:t>Global Consistency Error (GCE)</a:t>
            </a:r>
            <a:endParaRPr lang="zh-CN" altLang="en-US" sz="4000" b="1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30988" y="1132493"/>
                <a:ext cx="1147289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>
                    <a:latin typeface="Adobe Gothic Std B" charset="-127"/>
                    <a:ea typeface="Adobe Gothic Std B" charset="-127"/>
                    <a:cs typeface="Adobe Gothic Std B" charset="-127"/>
                  </a:rPr>
                  <a:t>It measures to which degree the segmentations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Adobe Gothic Std B" charset="-127"/>
                            <a:cs typeface="Adobe Gothic Std B" charset="-127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Adobe Gothic Std B" charset="-127"/>
                            <a:cs typeface="Adobe Gothic Std B" charset="-127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  <a:ea typeface="Adobe Gothic Std B" charset="-127"/>
                            <a:cs typeface="Adobe Gothic Std B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Adobe Gothic Std B" charset="-127"/>
                    <a:ea typeface="Adobe Gothic Std B" charset="-127"/>
                    <a:cs typeface="Adobe Gothic Std B" charset="-12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Adobe Gothic Std B" charset="-127"/>
                            <a:cs typeface="Adobe Gothic Std B" charset="-127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Adobe Gothic Std B" charset="-127"/>
                            <a:cs typeface="Adobe Gothic Std B" charset="-127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  <a:ea typeface="Adobe Gothic Std B" charset="-127"/>
                            <a:cs typeface="Adobe Gothic Std B" charset="-127"/>
                          </a:rPr>
                          <m:t>2</m:t>
                        </m:r>
                      </m:sub>
                    </m:sSub>
                    <m:r>
                      <a:rPr kumimoji="1" lang="en-US" altLang="zh-CN" sz="2800" b="0" i="0" smtClean="0">
                        <a:latin typeface="Cambria Math" charset="0"/>
                        <a:ea typeface="Adobe Gothic Std B" charset="-127"/>
                        <a:cs typeface="Adobe Gothic Std B" charset="-127"/>
                      </a:rPr>
                      <m:t> </m:t>
                    </m:r>
                  </m:oMath>
                </a14:m>
                <a:r>
                  <a:rPr lang="en-US" altLang="zh-CN" sz="2800" dirty="0" smtClean="0">
                    <a:latin typeface="Adobe Gothic Std B" charset="-127"/>
                    <a:ea typeface="Adobe Gothic Std B" charset="-127"/>
                    <a:cs typeface="Adobe Gothic Std B" charset="-127"/>
                  </a:rPr>
                  <a:t>agree with each other.</a:t>
                </a:r>
              </a:p>
              <a:p>
                <a:endParaRPr lang="zh-CN" altLang="en-US" sz="2800" dirty="0">
                  <a:latin typeface="Adobe Gothic Std B" charset="-127"/>
                  <a:ea typeface="Adobe Gothic Std B" charset="-127"/>
                  <a:cs typeface="Adobe Gothic Std B" charset="-127"/>
                </a:endParaRPr>
              </a:p>
              <a:p>
                <a:endParaRPr lang="zh-CN" altLang="en-US" sz="2800" dirty="0">
                  <a:latin typeface="Adobe Gothic Std B" charset="-127"/>
                  <a:ea typeface="Adobe Gothic Std B" charset="-127"/>
                  <a:cs typeface="Adobe Gothic Std B" charset="-127"/>
                </a:endParaRPr>
              </a:p>
              <a:p>
                <a:endParaRPr lang="zh-CN" altLang="en-US" sz="2800" dirty="0" smtClean="0">
                  <a:latin typeface="Adobe Gothic Std B" charset="-127"/>
                  <a:ea typeface="Adobe Gothic Std B" charset="-127"/>
                  <a:cs typeface="Adobe Gothic Std B" charset="-127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8" y="1132493"/>
                <a:ext cx="11472894" cy="2246769"/>
              </a:xfrm>
              <a:prstGeom prst="rect">
                <a:avLst/>
              </a:prstGeom>
              <a:blipFill rotWithShape="0">
                <a:blip r:embed="rId2"/>
                <a:stretch>
                  <a:fillRect l="-1116" t="-4076" r="-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018382" y="2255877"/>
                <a:ext cx="8596392" cy="2050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𝐸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f>
                        <m:fPr>
                          <m:ctrlPr>
                            <a:rPr kumimoji="1" lang="bg-BG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\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zh-CN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𝐺𝐶𝐸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 sz="2800" b="0" i="0" smtClean="0">
                          <a:latin typeface="Cambria Math" charset="0"/>
                        </a:rPr>
                        <m:t>min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⁡{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𝐸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kumimoji="1"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nary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nary>
                      <m:r>
                        <a:rPr kumimoji="1" lang="en-US" altLang="zh-CN" sz="2800" b="0" i="1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382" y="2255877"/>
                <a:ext cx="8596392" cy="20504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/>
          <p:cNvSpPr/>
          <p:nvPr/>
        </p:nvSpPr>
        <p:spPr>
          <a:xfrm>
            <a:off x="3316105" y="4516861"/>
            <a:ext cx="1937288" cy="188265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664272" y="4502646"/>
            <a:ext cx="1952786" cy="189687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880422" y="5715992"/>
            <a:ext cx="92489" cy="1103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231813" y="5687563"/>
            <a:ext cx="92489" cy="1103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582446" y="4855135"/>
                <a:ext cx="13897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46" y="4855135"/>
                <a:ext cx="138973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938362" y="4855135"/>
                <a:ext cx="13968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362" y="4855135"/>
                <a:ext cx="1396857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/>
          <p:cNvCxnSpPr>
            <a:stCxn id="7" idx="2"/>
            <a:endCxn id="15" idx="1"/>
          </p:cNvCxnSpPr>
          <p:nvPr/>
        </p:nvCxnSpPr>
        <p:spPr>
          <a:xfrm>
            <a:off x="3880422" y="5771172"/>
            <a:ext cx="1775082" cy="5731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stCxn id="8" idx="6"/>
            <a:endCxn id="15" idx="3"/>
          </p:cNvCxnSpPr>
          <p:nvPr/>
        </p:nvCxnSpPr>
        <p:spPr>
          <a:xfrm flipH="1">
            <a:off x="6185906" y="5742743"/>
            <a:ext cx="1138396" cy="6015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655504" y="6113504"/>
                <a:ext cx="5304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504" y="6113504"/>
                <a:ext cx="530402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96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8677</TotalTime>
  <Words>703</Words>
  <Application>Microsoft Macintosh PowerPoint</Application>
  <PresentationFormat>宽屏</PresentationFormat>
  <Paragraphs>219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Adobe Gothic Std B</vt:lpstr>
      <vt:lpstr>Adobe Song Std L</vt:lpstr>
      <vt:lpstr>Arial</vt:lpstr>
      <vt:lpstr>Arial Hebrew</vt:lpstr>
      <vt:lpstr>Cambria Math</vt:lpstr>
      <vt:lpstr>DengXian</vt:lpstr>
      <vt:lpstr>DengXian Light</vt:lpstr>
      <vt:lpstr>STFangsong</vt:lpstr>
      <vt:lpstr>Office 主题</vt:lpstr>
      <vt:lpstr>图像分割的评价 Evaluation of Image Segmentation  Ning Tang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图像分割</dc:title>
  <dc:creator>Microsoft Office 用户</dc:creator>
  <cp:lastModifiedBy>Microsoft Office 用户</cp:lastModifiedBy>
  <cp:revision>392</cp:revision>
  <dcterms:created xsi:type="dcterms:W3CDTF">2017-03-06T01:25:00Z</dcterms:created>
  <dcterms:modified xsi:type="dcterms:W3CDTF">2017-04-13T05:09:23Z</dcterms:modified>
</cp:coreProperties>
</file>